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l-G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Μόνο τίτλος" type="titleOnly">
  <p:cSld name="TITLE_ONLY">
    <p:spTree>
      <p:nvGrpSpPr>
        <p:cNvPr id="15" name="Shape 15"/>
        <p:cNvGrpSpPr/>
        <p:nvPr/>
      </p:nvGrpSpPr>
      <p:grpSpPr>
        <a:xfrm>
          <a:off x="0" y="0"/>
          <a:ext cx="0" cy="0"/>
          <a:chOff x="0" y="0"/>
          <a:chExt cx="0" cy="0"/>
        </a:xfrm>
      </p:grpSpPr>
      <p:sp>
        <p:nvSpPr>
          <p:cNvPr id="16" name="Google Shape;16;p2"/>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8" name="Google Shape;18;p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9" name="Google Shape;19;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Κατακόρυφο κείμενο"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ατακόρυφος τίτλος και Κείμενο"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Περιεχόμενο με λεζάντα" type="objTx">
  <p:cSld name="OBJECT_WITH_CAPTION_TEXT">
    <p:spTree>
      <p:nvGrpSpPr>
        <p:cNvPr id="20" name="Shape 20"/>
        <p:cNvGrpSpPr/>
        <p:nvPr/>
      </p:nvGrpSpPr>
      <p:grpSpPr>
        <a:xfrm>
          <a:off x="0" y="0"/>
          <a:ext cx="0" cy="0"/>
          <a:chOff x="0" y="0"/>
          <a:chExt cx="0" cy="0"/>
        </a:xfrm>
      </p:grpSpPr>
      <p:sp>
        <p:nvSpPr>
          <p:cNvPr id="21" name="Google Shape;21;p3"/>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lvl="0" marR="0" rtl="0" algn="l">
              <a:spcBef>
                <a:spcPts val="0"/>
              </a:spcBef>
              <a:spcAft>
                <a:spcPts val="0"/>
              </a:spcAft>
              <a:buClr>
                <a:schemeClr val="lt1"/>
              </a:buClr>
              <a:buSzPts val="2000"/>
              <a:buFont typeface="Calibri"/>
              <a:buNone/>
              <a:defRPr b="1" i="0" sz="2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2" name="Google Shape;22;p3"/>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23" name="Google Shape;23;p3"/>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Αντικείμενο" type="obj">
  <p:cSld name="OBJECT">
    <p:spTree>
      <p:nvGrpSpPr>
        <p:cNvPr id="27" name="Shape 27"/>
        <p:cNvGrpSpPr/>
        <p:nvPr/>
      </p:nvGrpSpPr>
      <p:grpSpPr>
        <a:xfrm>
          <a:off x="0" y="0"/>
          <a:ext cx="0" cy="0"/>
          <a:chOff x="0" y="0"/>
          <a:chExt cx="0" cy="0"/>
        </a:xfrm>
      </p:grpSpPr>
      <p:sp>
        <p:nvSpPr>
          <p:cNvPr id="28" name="Google Shape;28;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ύο περιεχόμενα"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νή" type="blank">
  <p:cSld name="BLANK">
    <p:spTree>
      <p:nvGrpSpPr>
        <p:cNvPr id="40" name="Shape 40"/>
        <p:cNvGrpSpPr/>
        <p:nvPr/>
      </p:nvGrpSpPr>
      <p:grpSpPr>
        <a:xfrm>
          <a:off x="0" y="0"/>
          <a:ext cx="0" cy="0"/>
          <a:chOff x="0" y="0"/>
          <a:chExt cx="0" cy="0"/>
        </a:xfrm>
      </p:grpSpPr>
      <p:sp>
        <p:nvSpPr>
          <p:cNvPr id="41" name="Google Shape;41;p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2" name="Google Shape;42;p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3" name="Google Shape;4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ιαφάνεια τίτλου" type="title">
  <p:cSld name="TITLE">
    <p:spTree>
      <p:nvGrpSpPr>
        <p:cNvPr id="44" name="Shape 44"/>
        <p:cNvGrpSpPr/>
        <p:nvPr/>
      </p:nvGrpSpPr>
      <p:grpSpPr>
        <a:xfrm>
          <a:off x="0" y="0"/>
          <a:ext cx="0" cy="0"/>
          <a:chOff x="0" y="0"/>
          <a:chExt cx="0" cy="0"/>
        </a:xfrm>
      </p:grpSpPr>
      <p:sp>
        <p:nvSpPr>
          <p:cNvPr id="45" name="Google Shape;45;p7"/>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6" name="Google Shape;46;p7"/>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lvl="0" marR="0" rtl="0" algn="ctr">
              <a:spcBef>
                <a:spcPts val="64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ctr">
              <a:spcBef>
                <a:spcPts val="56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ctr">
              <a:spcBef>
                <a:spcPts val="48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φαλίδα ενότητας" type="secHead">
  <p:cSld name="SECTION_HEADER">
    <p:spTree>
      <p:nvGrpSpPr>
        <p:cNvPr id="50" name="Shape 50"/>
        <p:cNvGrpSpPr/>
        <p:nvPr/>
      </p:nvGrpSpPr>
      <p:grpSpPr>
        <a:xfrm>
          <a:off x="0" y="0"/>
          <a:ext cx="0" cy="0"/>
          <a:chOff x="0" y="0"/>
          <a:chExt cx="0" cy="0"/>
        </a:xfrm>
      </p:grpSpPr>
      <p:sp>
        <p:nvSpPr>
          <p:cNvPr id="51" name="Google Shape;51;p8"/>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lvl="0" marR="0" rtl="0" algn="l">
              <a:spcBef>
                <a:spcPts val="0"/>
              </a:spcBef>
              <a:spcAft>
                <a:spcPts val="0"/>
              </a:spcAft>
              <a:buClr>
                <a:schemeClr val="lt1"/>
              </a:buClr>
              <a:buSzPts val="4000"/>
              <a:buFont typeface="Calibri"/>
              <a:buNone/>
              <a:defRPr b="1" i="0" sz="4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8"/>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1pPr>
            <a:lvl2pPr indent="-228600" lvl="1" marL="914400" marR="0" rtl="0" algn="l">
              <a:spcBef>
                <a:spcPts val="360"/>
              </a:spcBef>
              <a:spcAft>
                <a:spcPts val="0"/>
              </a:spcAft>
              <a:buClr>
                <a:schemeClr val="lt1"/>
              </a:buClr>
              <a:buSzPts val="1800"/>
              <a:buFont typeface="Arial"/>
              <a:buNone/>
              <a:defRPr b="0" i="0" sz="1800" u="none" cap="none" strike="noStrike">
                <a:solidFill>
                  <a:schemeClr val="lt1"/>
                </a:solidFill>
                <a:latin typeface="Calibri"/>
                <a:ea typeface="Calibri"/>
                <a:cs typeface="Calibri"/>
                <a:sym typeface="Calibri"/>
              </a:defRPr>
            </a:lvl2pPr>
            <a:lvl3pPr indent="-228600" lvl="2" marL="1371600" marR="0" rtl="0" algn="l">
              <a:spcBef>
                <a:spcPts val="32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indent="-228600" lvl="3" marL="18288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4pPr>
            <a:lvl5pPr indent="-228600" lvl="4" marL="22860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5pPr>
            <a:lvl6pPr indent="-228600" lvl="5" marL="2743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6pPr>
            <a:lvl7pPr indent="-228600" lvl="6" marL="32004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7pPr>
            <a:lvl8pPr indent="-228600" lvl="7" marL="36576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8pPr>
            <a:lvl9pPr indent="-228600" lvl="8" marL="41148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9pPr>
          </a:lstStyle>
          <a:p/>
        </p:txBody>
      </p:sp>
      <p:sp>
        <p:nvSpPr>
          <p:cNvPr id="53" name="Google Shape;53;p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4" name="Google Shape;54;p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5" name="Google Shape;55;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Σύγκριση" type="twoTxTwoObj">
  <p:cSld name="TWO_OBJECTS_WITH_TEXT">
    <p:spTree>
      <p:nvGrpSpPr>
        <p:cNvPr id="56" name="Shape 56"/>
        <p:cNvGrpSpPr/>
        <p:nvPr/>
      </p:nvGrpSpPr>
      <p:grpSpPr>
        <a:xfrm>
          <a:off x="0" y="0"/>
          <a:ext cx="0" cy="0"/>
          <a:chOff x="0" y="0"/>
          <a:chExt cx="0" cy="0"/>
        </a:xfrm>
      </p:grpSpPr>
      <p:sp>
        <p:nvSpPr>
          <p:cNvPr id="57" name="Google Shape;57;p9"/>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8" name="Google Shape;58;p9"/>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59" name="Google Shape;59;p9"/>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60" name="Google Shape;60;p9"/>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61" name="Google Shape;61;p9"/>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Εικόνα με λεζάντα"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lvl="0" marR="0" rtl="0" algn="l">
              <a:spcBef>
                <a:spcPts val="0"/>
              </a:spcBef>
              <a:spcAft>
                <a:spcPts val="0"/>
              </a:spcAft>
              <a:buClr>
                <a:schemeClr val="lt1"/>
              </a:buClr>
              <a:buSzPts val="2000"/>
              <a:buFont typeface="Calibri"/>
              <a:buNone/>
              <a:defRPr b="1" i="0" sz="2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lvl="0" marR="0" rtl="0" algn="l">
              <a:spcBef>
                <a:spcPts val="64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spcBef>
                <a:spcPts val="56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spcBef>
                <a:spcPts val="48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900"/>
              <a:buFont typeface="Arial"/>
              <a:buNone/>
              <a:defRPr b="0" i="0" sz="900" u="none" cap="none" strike="noStrike">
                <a:solidFill>
                  <a:schemeClr val="lt1"/>
                </a:solidFill>
                <a:latin typeface="Calibri"/>
                <a:ea typeface="Calibri"/>
                <a:cs typeface="Calibri"/>
                <a:sym typeface="Calibri"/>
              </a:defRPr>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5779C7"/>
            </a:gs>
            <a:gs pos="100000">
              <a:srgbClr val="002763"/>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l-G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hyperlink" Target="http://www.tovima.gr/society/article/?aid=907818"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Τι είναι η Ραδιενέργεια.</a:t>
            </a:r>
            <a:br>
              <a:rPr b="0" i="0" lang="el-GR" sz="3959" u="none" cap="none" strike="noStrike">
                <a:solidFill>
                  <a:schemeClr val="lt1"/>
                </a:solidFill>
                <a:latin typeface="Calibri"/>
                <a:ea typeface="Calibri"/>
                <a:cs typeface="Calibri"/>
                <a:sym typeface="Calibri"/>
              </a:rPr>
            </a:br>
            <a:r>
              <a:rPr b="0" i="0" lang="el-GR" sz="3240" u="none" cap="none" strike="noStrike">
                <a:solidFill>
                  <a:schemeClr val="lt1"/>
                </a:solidFill>
                <a:latin typeface="Calibri"/>
                <a:ea typeface="Calibri"/>
                <a:cs typeface="Calibri"/>
                <a:sym typeface="Calibri"/>
              </a:rPr>
              <a:t>Εφαρμογές και κίνδυνοι.</a:t>
            </a:r>
            <a:endParaRPr b="0" i="0" sz="3240" u="none" cap="none" strike="noStrike">
              <a:solidFill>
                <a:schemeClr val="lt1"/>
              </a:solidFill>
              <a:latin typeface="Calibri"/>
              <a:ea typeface="Calibri"/>
              <a:cs typeface="Calibri"/>
              <a:sym typeface="Calibri"/>
            </a:endParaRPr>
          </a:p>
        </p:txBody>
      </p:sp>
      <p:pic>
        <p:nvPicPr>
          <p:cNvPr id="89" name="Google Shape;89;p13"/>
          <p:cNvPicPr preferRelativeResize="0"/>
          <p:nvPr/>
        </p:nvPicPr>
        <p:blipFill rotWithShape="1">
          <a:blip r:embed="rId3">
            <a:alphaModFix/>
          </a:blip>
          <a:srcRect b="0" l="0" r="0" t="0"/>
          <a:stretch/>
        </p:blipFill>
        <p:spPr>
          <a:xfrm>
            <a:off x="2627784" y="2204864"/>
            <a:ext cx="3663280" cy="3205370"/>
          </a:xfrm>
          <a:prstGeom prst="rect">
            <a:avLst/>
          </a:prstGeom>
          <a:noFill/>
          <a:ln>
            <a:noFill/>
          </a:ln>
        </p:spPr>
      </p:pic>
      <p:sp>
        <p:nvSpPr>
          <p:cNvPr id="90" name="Google Shape;90;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lt1"/>
              </a:buClr>
              <a:buSzPts val="2400"/>
              <a:buFont typeface="Calibri"/>
              <a:buNone/>
            </a:pPr>
            <a:r>
              <a:rPr b="1" i="0" lang="el-GR" sz="2400" u="none" cap="none" strike="noStrike">
                <a:solidFill>
                  <a:schemeClr val="lt1"/>
                </a:solidFill>
                <a:latin typeface="Calibri"/>
                <a:ea typeface="Calibri"/>
                <a:cs typeface="Calibri"/>
                <a:sym typeface="Calibri"/>
              </a:rPr>
              <a:t>Ρυθμός διάσπασης – χρόνος ημιζωής</a:t>
            </a:r>
            <a:br>
              <a:rPr b="1" i="0" lang="el-GR" sz="2000" u="none" cap="none" strike="noStrike">
                <a:solidFill>
                  <a:schemeClr val="lt1"/>
                </a:solidFill>
                <a:latin typeface="Calibri"/>
                <a:ea typeface="Calibri"/>
                <a:cs typeface="Calibri"/>
                <a:sym typeface="Calibri"/>
              </a:rPr>
            </a:br>
            <a:endParaRPr b="1" i="0" sz="2000" u="none" cap="none" strike="noStrike">
              <a:solidFill>
                <a:schemeClr val="lt1"/>
              </a:solidFill>
              <a:latin typeface="Calibri"/>
              <a:ea typeface="Calibri"/>
              <a:cs typeface="Calibri"/>
              <a:sym typeface="Calibri"/>
            </a:endParaRPr>
          </a:p>
        </p:txBody>
      </p:sp>
      <p:sp>
        <p:nvSpPr>
          <p:cNvPr id="154" name="Google Shape;154;p2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000"/>
              <a:buFont typeface="Arial"/>
              <a:buChar char="•"/>
            </a:pPr>
            <a:r>
              <a:rPr b="0" i="0" lang="el-GR" sz="2000" u="none" cap="none" strike="noStrike">
                <a:solidFill>
                  <a:schemeClr val="lt1"/>
                </a:solidFill>
                <a:latin typeface="Calibri"/>
                <a:ea typeface="Calibri"/>
                <a:cs typeface="Calibri"/>
                <a:sym typeface="Calibri"/>
              </a:rPr>
              <a:t>Ανάλογα με το είδος του πυρήνα και της διάσπασης, ο χρόνος ημιζωής μπορεί να είναι από εκατομμυριοστά του δευτερολέπτου έως δισεκατομμύρια χρόνια.</a:t>
            </a:r>
            <a:endParaRPr b="0" i="0" sz="2000" u="none" cap="none" strike="noStrike">
              <a:solidFill>
                <a:schemeClr val="lt1"/>
              </a:solidFill>
              <a:latin typeface="Calibri"/>
              <a:ea typeface="Calibri"/>
              <a:cs typeface="Calibri"/>
              <a:sym typeface="Calibri"/>
            </a:endParaRPr>
          </a:p>
        </p:txBody>
      </p:sp>
      <p:sp>
        <p:nvSpPr>
          <p:cNvPr id="155" name="Google Shape;155;p2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Clr>
                <a:schemeClr val="lt1"/>
              </a:buClr>
              <a:buSzPts val="1800"/>
              <a:buFont typeface="Arial"/>
              <a:buNone/>
            </a:pPr>
            <a:r>
              <a:rPr b="0" i="0" lang="el-GR" sz="1800" u="none" cap="none" strike="noStrike">
                <a:solidFill>
                  <a:schemeClr val="lt1"/>
                </a:solidFill>
                <a:latin typeface="Calibri"/>
                <a:ea typeface="Calibri"/>
                <a:cs typeface="Calibri"/>
                <a:sym typeface="Calibri"/>
              </a:rPr>
              <a:t>Είναι εντελώς απρόβλεπτο το πότε θα διασπαστεί ένας συγκεκριμένος πυρήνας.  Αν όμως διαθέτουμε ένα μεγάλο πλήθος όμοιων πυρήνων, μπορούμε να προβλέψουμε με ασφάλεια ότι μέσα σε ένα συγκεκριμένο χρονικό διάστημα θα έχουν διασπαστεί οι μισοί από τους αρχικούς (άρα θα έχουν μείνει οι άλλοι μισοί).  Αυτό το χρονικό διάστημα ονομάζεται </a:t>
            </a:r>
            <a:r>
              <a:rPr b="1" i="0" lang="el-GR" sz="1800" u="none" cap="none" strike="noStrike">
                <a:solidFill>
                  <a:schemeClr val="lt1"/>
                </a:solidFill>
                <a:latin typeface="Calibri"/>
                <a:ea typeface="Calibri"/>
                <a:cs typeface="Calibri"/>
                <a:sym typeface="Calibri"/>
              </a:rPr>
              <a:t>χρόνος ημιζωής </a:t>
            </a:r>
            <a:r>
              <a:rPr b="0" i="0" lang="el-GR" sz="1800" u="none" cap="none" strike="noStrike">
                <a:solidFill>
                  <a:schemeClr val="lt1"/>
                </a:solidFill>
                <a:latin typeface="Calibri"/>
                <a:ea typeface="Calibri"/>
                <a:cs typeface="Calibri"/>
                <a:sym typeface="Calibri"/>
              </a:rPr>
              <a:t>ή </a:t>
            </a:r>
            <a:r>
              <a:rPr b="1" i="0" lang="el-GR" sz="1800" u="none" cap="none" strike="noStrike">
                <a:solidFill>
                  <a:schemeClr val="lt1"/>
                </a:solidFill>
                <a:latin typeface="Calibri"/>
                <a:ea typeface="Calibri"/>
                <a:cs typeface="Calibri"/>
                <a:sym typeface="Calibri"/>
              </a:rPr>
              <a:t>χρόνος υποδιπλασιασμού.</a:t>
            </a:r>
            <a:endParaRPr b="1" i="0" sz="1800" u="none" cap="none" strike="noStrike">
              <a:solidFill>
                <a:schemeClr val="lt1"/>
              </a:solidFill>
              <a:latin typeface="Calibri"/>
              <a:ea typeface="Calibri"/>
              <a:cs typeface="Calibri"/>
              <a:sym typeface="Calibri"/>
            </a:endParaRPr>
          </a:p>
        </p:txBody>
      </p:sp>
      <p:pic>
        <p:nvPicPr>
          <p:cNvPr id="156" name="Google Shape;156;p22"/>
          <p:cNvPicPr preferRelativeResize="0"/>
          <p:nvPr/>
        </p:nvPicPr>
        <p:blipFill rotWithShape="1">
          <a:blip r:embed="rId3">
            <a:alphaModFix/>
          </a:blip>
          <a:srcRect b="0" l="0" r="0" t="0"/>
          <a:stretch/>
        </p:blipFill>
        <p:spPr>
          <a:xfrm>
            <a:off x="4139952" y="2137184"/>
            <a:ext cx="4001638" cy="3452056"/>
          </a:xfrm>
          <a:prstGeom prst="rect">
            <a:avLst/>
          </a:prstGeom>
          <a:noFill/>
          <a:ln>
            <a:noFill/>
          </a:ln>
        </p:spPr>
      </p:pic>
      <p:sp>
        <p:nvSpPr>
          <p:cNvPr id="157" name="Google Shape;157;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Διεισδυτικότητα ραδιενεργών ακτινοβολιών</a:t>
            </a:r>
            <a:endParaRPr b="0" i="0" sz="3959" u="none" cap="none" strike="noStrike">
              <a:solidFill>
                <a:schemeClr val="lt1"/>
              </a:solidFill>
              <a:latin typeface="Calibri"/>
              <a:ea typeface="Calibri"/>
              <a:cs typeface="Calibri"/>
              <a:sym typeface="Calibri"/>
            </a:endParaRPr>
          </a:p>
        </p:txBody>
      </p:sp>
      <p:pic>
        <p:nvPicPr>
          <p:cNvPr id="163" name="Google Shape;163;p23"/>
          <p:cNvPicPr preferRelativeResize="0"/>
          <p:nvPr/>
        </p:nvPicPr>
        <p:blipFill rotWithShape="1">
          <a:blip r:embed="rId3">
            <a:alphaModFix/>
          </a:blip>
          <a:srcRect b="0" l="0" r="0" t="0"/>
          <a:stretch/>
        </p:blipFill>
        <p:spPr>
          <a:xfrm>
            <a:off x="640072" y="2719387"/>
            <a:ext cx="7676344" cy="3373969"/>
          </a:xfrm>
          <a:prstGeom prst="rect">
            <a:avLst/>
          </a:prstGeom>
          <a:noFill/>
          <a:ln>
            <a:noFill/>
          </a:ln>
        </p:spPr>
      </p:pic>
      <p:sp>
        <p:nvSpPr>
          <p:cNvPr id="164" name="Google Shape;164;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Επικινδυνότητα του κάθε είδους ακτινοβολίας</a:t>
            </a:r>
            <a:endParaRPr b="0" i="0" sz="3959" u="none" cap="none" strike="noStrike">
              <a:solidFill>
                <a:schemeClr val="lt1"/>
              </a:solidFill>
              <a:latin typeface="Calibri"/>
              <a:ea typeface="Calibri"/>
              <a:cs typeface="Calibri"/>
              <a:sym typeface="Calibri"/>
            </a:endParaRPr>
          </a:p>
        </p:txBody>
      </p:sp>
      <p:sp>
        <p:nvSpPr>
          <p:cNvPr id="170" name="Google Shape;170;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lt1"/>
              </a:buClr>
              <a:buSzPts val="2480"/>
              <a:buFont typeface="Arial"/>
              <a:buChar char="•"/>
            </a:pPr>
            <a:r>
              <a:rPr b="0" i="0" lang="el-GR" sz="2480" u="none" cap="none" strike="noStrike">
                <a:solidFill>
                  <a:schemeClr val="lt1"/>
                </a:solidFill>
                <a:latin typeface="Calibri"/>
                <a:ea typeface="Calibri"/>
                <a:cs typeface="Calibri"/>
                <a:sym typeface="Calibri"/>
              </a:rPr>
              <a:t>Η ακτινοβολία α, παρά το ότι έχει πολύ μικρή ακτίνα δράσης, είναι η πιο επικίνδυνη καθώς αποτελείται από βαριά σωματίδια με μεγάλο φορτίο.</a:t>
            </a:r>
            <a:endParaRPr/>
          </a:p>
          <a:p>
            <a:pPr indent="-342900" lvl="0" marL="342900" marR="0" rtl="0" algn="l">
              <a:lnSpc>
                <a:spcPct val="80000"/>
              </a:lnSpc>
              <a:spcBef>
                <a:spcPts val="496"/>
              </a:spcBef>
              <a:spcAft>
                <a:spcPts val="0"/>
              </a:spcAft>
              <a:buClr>
                <a:schemeClr val="lt1"/>
              </a:buClr>
              <a:buSzPts val="2480"/>
              <a:buFont typeface="Arial"/>
              <a:buChar char="•"/>
            </a:pPr>
            <a:r>
              <a:rPr b="0" i="0" lang="el-GR" sz="2480" u="none" cap="none" strike="noStrike">
                <a:solidFill>
                  <a:schemeClr val="lt1"/>
                </a:solidFill>
                <a:latin typeface="Calibri"/>
                <a:ea typeface="Calibri"/>
                <a:cs typeface="Calibri"/>
                <a:sym typeface="Calibri"/>
              </a:rPr>
              <a:t>Η ακτινοβολία α σταματά μετά από μόλις λίγα εκατοστά διαδρομής στον ατμοσφαιρικό αέρα.  Σε περίπτωση όμως που η πηγή της ακτινοβολίας εισχωρήσει στο σώμα (μέσω νερού, τροφής ή εισπνεόμενου αέρα) «βομβαρδίζει» τους ιστούς από πολύ κοντινές αποστάσεις, με πολύ σοβαρά αποτελέσματα.</a:t>
            </a:r>
            <a:endParaRPr/>
          </a:p>
          <a:p>
            <a:pPr indent="-342900" lvl="0" marL="342900" marR="0" rtl="0" algn="l">
              <a:lnSpc>
                <a:spcPct val="80000"/>
              </a:lnSpc>
              <a:spcBef>
                <a:spcPts val="496"/>
              </a:spcBef>
              <a:spcAft>
                <a:spcPts val="0"/>
              </a:spcAft>
              <a:buClr>
                <a:schemeClr val="lt1"/>
              </a:buClr>
              <a:buSzPts val="2480"/>
              <a:buFont typeface="Arial"/>
              <a:buChar char="•"/>
            </a:pPr>
            <a:r>
              <a:rPr b="0" i="0" lang="el-GR" sz="2480" u="none" cap="none" strike="noStrike">
                <a:solidFill>
                  <a:schemeClr val="lt1"/>
                </a:solidFill>
                <a:latin typeface="Calibri"/>
                <a:ea typeface="Calibri"/>
                <a:cs typeface="Calibri"/>
                <a:sym typeface="Calibri"/>
              </a:rPr>
              <a:t>Σε κάθε περίπτωση, μια πηγή συνήθως εκπέμπει όλα τα είδη ακτινοβολίας, καθώς παράγεται μια σειρά από θυγατρικούς ραδιενεργούς πυρήνες που καθένας διασπάται με άλλον τρόπο.</a:t>
            </a:r>
            <a:endParaRPr b="0" i="0" sz="2480" u="none" cap="none" strike="noStrike">
              <a:solidFill>
                <a:schemeClr val="lt1"/>
              </a:solidFill>
              <a:latin typeface="Calibri"/>
              <a:ea typeface="Calibri"/>
              <a:cs typeface="Calibri"/>
              <a:sym typeface="Calibri"/>
            </a:endParaRPr>
          </a:p>
        </p:txBody>
      </p:sp>
      <p:sp>
        <p:nvSpPr>
          <p:cNvPr id="171" name="Google Shape;17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lt1"/>
              </a:buClr>
              <a:buSzPts val="2520"/>
              <a:buFont typeface="Calibri"/>
              <a:buNone/>
            </a:pPr>
            <a:r>
              <a:rPr b="1" i="0" lang="el-GR" sz="2520" u="none" cap="none" strike="noStrike">
                <a:solidFill>
                  <a:schemeClr val="lt1"/>
                </a:solidFill>
                <a:latin typeface="Calibri"/>
                <a:ea typeface="Calibri"/>
                <a:cs typeface="Calibri"/>
                <a:sym typeface="Calibri"/>
              </a:rPr>
              <a:t>Ραδιενεργές σειρές</a:t>
            </a:r>
            <a:br>
              <a:rPr b="1" i="0" lang="el-GR" sz="1800" u="none" cap="none" strike="noStrike">
                <a:solidFill>
                  <a:schemeClr val="lt1"/>
                </a:solidFill>
                <a:latin typeface="Calibri"/>
                <a:ea typeface="Calibri"/>
                <a:cs typeface="Calibri"/>
                <a:sym typeface="Calibri"/>
              </a:rPr>
            </a:br>
            <a:br>
              <a:rPr b="1" i="0" lang="el-GR" sz="1800" u="none" cap="none" strike="noStrike">
                <a:solidFill>
                  <a:schemeClr val="lt1"/>
                </a:solidFill>
                <a:latin typeface="Calibri"/>
                <a:ea typeface="Calibri"/>
                <a:cs typeface="Calibri"/>
                <a:sym typeface="Calibri"/>
              </a:rPr>
            </a:br>
            <a:endParaRPr b="1" i="0" sz="1800" u="none" cap="none" strike="noStrike">
              <a:solidFill>
                <a:schemeClr val="lt1"/>
              </a:solidFill>
              <a:latin typeface="Calibri"/>
              <a:ea typeface="Calibri"/>
              <a:cs typeface="Calibri"/>
              <a:sym typeface="Calibri"/>
            </a:endParaRPr>
          </a:p>
        </p:txBody>
      </p:sp>
      <p:pic>
        <p:nvPicPr>
          <p:cNvPr id="177" name="Google Shape;177;p25"/>
          <p:cNvPicPr preferRelativeResize="0"/>
          <p:nvPr>
            <p:ph idx="1" type="body"/>
          </p:nvPr>
        </p:nvPicPr>
        <p:blipFill rotWithShape="1">
          <a:blip r:embed="rId3">
            <a:alphaModFix/>
          </a:blip>
          <a:srcRect b="0" l="0" r="0" t="0"/>
          <a:stretch/>
        </p:blipFill>
        <p:spPr>
          <a:xfrm>
            <a:off x="3563888" y="292477"/>
            <a:ext cx="4968551" cy="6069952"/>
          </a:xfrm>
          <a:prstGeom prst="rect">
            <a:avLst/>
          </a:prstGeom>
          <a:noFill/>
          <a:ln>
            <a:noFill/>
          </a:ln>
        </p:spPr>
      </p:pic>
      <p:sp>
        <p:nvSpPr>
          <p:cNvPr id="178" name="Google Shape;178;p2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SzPts val="2400"/>
              <a:buFont typeface="Arial"/>
              <a:buNone/>
            </a:pPr>
            <a:r>
              <a:rPr b="0" i="0" lang="el-GR" sz="2400" u="none" cap="none" strike="noStrike">
                <a:solidFill>
                  <a:schemeClr val="lt1"/>
                </a:solidFill>
                <a:latin typeface="Calibri"/>
                <a:ea typeface="Calibri"/>
                <a:cs typeface="Calibri"/>
                <a:sym typeface="Calibri"/>
              </a:rPr>
              <a:t>Πολλές φορές ο θυγατρικός πυρήνας που προκύπτει από μια διάσπαση είναι επίσης ασταθής, οπότε ακολουθεί και άλλη διάσπαση κ.ο.κ., έως που να προκύψει ένας σταθερός πυρήνας.</a:t>
            </a:r>
            <a:endParaRPr b="0" i="0" sz="2400" u="none" cap="none" strike="noStrike">
              <a:solidFill>
                <a:schemeClr val="lt1"/>
              </a:solidFill>
              <a:latin typeface="Calibri"/>
              <a:ea typeface="Calibri"/>
              <a:cs typeface="Calibri"/>
              <a:sym typeface="Calibri"/>
            </a:endParaRPr>
          </a:p>
        </p:txBody>
      </p:sp>
      <p:sp>
        <p:nvSpPr>
          <p:cNvPr id="179" name="Google Shape;179;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600"/>
              <a:buFont typeface="Calibri"/>
              <a:buNone/>
            </a:pPr>
            <a:r>
              <a:rPr b="0" i="0" lang="el-GR" sz="3600" u="none" cap="none" strike="noStrike">
                <a:solidFill>
                  <a:schemeClr val="lt1"/>
                </a:solidFill>
                <a:latin typeface="Calibri"/>
                <a:ea typeface="Calibri"/>
                <a:cs typeface="Calibri"/>
                <a:sym typeface="Calibri"/>
              </a:rPr>
              <a:t>Ραδιενεργός ρύπανση (Radioactive/radiological contamination)</a:t>
            </a:r>
            <a:endParaRPr b="0" i="0" sz="3600" u="none" cap="none" strike="noStrike">
              <a:solidFill>
                <a:schemeClr val="lt1"/>
              </a:solidFill>
              <a:latin typeface="Calibri"/>
              <a:ea typeface="Calibri"/>
              <a:cs typeface="Calibri"/>
              <a:sym typeface="Calibri"/>
            </a:endParaRPr>
          </a:p>
        </p:txBody>
      </p:sp>
      <p:sp>
        <p:nvSpPr>
          <p:cNvPr id="185" name="Google Shape;185;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lt1"/>
              </a:buClr>
              <a:buSzPts val="3200"/>
              <a:buFont typeface="Arial"/>
              <a:buNone/>
            </a:pPr>
            <a:r>
              <a:rPr b="0" i="0" lang="el-GR" sz="3200" u="none" cap="none" strike="noStrike">
                <a:solidFill>
                  <a:schemeClr val="lt1"/>
                </a:solidFill>
                <a:latin typeface="Calibri"/>
                <a:ea typeface="Calibri"/>
                <a:cs typeface="Calibri"/>
                <a:sym typeface="Calibri"/>
              </a:rPr>
              <a:t>	Είναι σημαντικό να καταλάβουμε ότι ένα αντικείμενο, έμβιο ή άβιο, που δέχεται ραδιενεργό ακτινοβολία </a:t>
            </a:r>
            <a:r>
              <a:rPr b="1" i="0" lang="el-GR" sz="3200" u="sng" cap="none" strike="noStrike">
                <a:solidFill>
                  <a:schemeClr val="lt1"/>
                </a:solidFill>
                <a:latin typeface="Calibri"/>
                <a:ea typeface="Calibri"/>
                <a:cs typeface="Calibri"/>
                <a:sym typeface="Calibri"/>
              </a:rPr>
              <a:t>δεν</a:t>
            </a:r>
            <a:r>
              <a:rPr b="0" i="0" lang="el-GR" sz="3200" u="none" cap="none" strike="noStrike">
                <a:solidFill>
                  <a:schemeClr val="lt1"/>
                </a:solidFill>
                <a:latin typeface="Calibri"/>
                <a:ea typeface="Calibri"/>
                <a:cs typeface="Calibri"/>
                <a:sym typeface="Calibri"/>
              </a:rPr>
              <a:t> γίνεται το ίδιο ραδιενεργό, κατά κανόνα.  Δεν εκπέμπει δηλαδή το ίδιο ραδιενεργό ακτινοβολία, εκτός εάν δεχτεί ακτινοβολία εξαιρετικά υψηλής ενέργειας</a:t>
            </a:r>
            <a:r>
              <a:rPr b="0" i="0" lang="el-GR" sz="3200" u="sng" cap="none" strike="noStrike">
                <a:solidFill>
                  <a:schemeClr val="lt1"/>
                </a:solidFill>
                <a:latin typeface="Calibri"/>
                <a:ea typeface="Calibri"/>
                <a:cs typeface="Calibri"/>
                <a:sym typeface="Calibri"/>
              </a:rPr>
              <a:t>.  Όταν λέμε ότι το αντικείμενο έχει υποστεί ραδιενεργό ρύπανση εννοούμε ότι έχουν μεταφερθεί σε αυτό ραδιενεργά υλικά. </a:t>
            </a:r>
            <a:endParaRPr b="0" i="0" sz="3200" u="sng" cap="none" strike="noStrike">
              <a:solidFill>
                <a:schemeClr val="lt1"/>
              </a:solidFill>
              <a:latin typeface="Calibri"/>
              <a:ea typeface="Calibri"/>
              <a:cs typeface="Calibri"/>
              <a:sym typeface="Calibri"/>
            </a:endParaRPr>
          </a:p>
        </p:txBody>
      </p:sp>
      <p:sp>
        <p:nvSpPr>
          <p:cNvPr id="186" name="Google Shape;186;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4400"/>
              <a:buFont typeface="Calibri"/>
              <a:buNone/>
            </a:pPr>
            <a:r>
              <a:rPr b="0" i="0" lang="el-GR" sz="4400" u="none" cap="none" strike="noStrike">
                <a:solidFill>
                  <a:schemeClr val="lt1"/>
                </a:solidFill>
                <a:latin typeface="Calibri"/>
                <a:ea typeface="Calibri"/>
                <a:cs typeface="Calibri"/>
                <a:sym typeface="Calibri"/>
              </a:rPr>
              <a:t>Δόση ακτινοβολίας</a:t>
            </a:r>
            <a:endParaRPr b="0" i="0" sz="4400" u="none" cap="none" strike="noStrike">
              <a:solidFill>
                <a:schemeClr val="lt1"/>
              </a:solidFill>
              <a:latin typeface="Calibri"/>
              <a:ea typeface="Calibri"/>
              <a:cs typeface="Calibri"/>
              <a:sym typeface="Calibri"/>
            </a:endParaRPr>
          </a:p>
        </p:txBody>
      </p:sp>
      <p:sp>
        <p:nvSpPr>
          <p:cNvPr id="192" name="Google Shape;192;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chemeClr val="lt1"/>
              </a:buClr>
              <a:buSzPts val="2960"/>
              <a:buFont typeface="Arial"/>
              <a:buNone/>
            </a:pPr>
            <a:r>
              <a:rPr b="0" i="0" lang="el-GR" sz="2960" u="none" cap="none" strike="noStrike">
                <a:solidFill>
                  <a:schemeClr val="lt1"/>
                </a:solidFill>
                <a:latin typeface="Calibri"/>
                <a:ea typeface="Calibri"/>
                <a:cs typeface="Calibri"/>
                <a:sym typeface="Calibri"/>
              </a:rPr>
              <a:t>Σε μια απλοποιημένη εκδοχή, εκφράζει την απορροφούμενη ενέργεια ακτινοβολίας ανά μονάδα μάζας ιστού.</a:t>
            </a:r>
            <a:endParaRPr/>
          </a:p>
          <a:p>
            <a:pPr indent="-342900" lvl="0" marL="342900" marR="0" rtl="0" algn="ctr">
              <a:lnSpc>
                <a:spcPct val="90000"/>
              </a:lnSpc>
              <a:spcBef>
                <a:spcPts val="592"/>
              </a:spcBef>
              <a:spcAft>
                <a:spcPts val="0"/>
              </a:spcAft>
              <a:buClr>
                <a:schemeClr val="lt1"/>
              </a:buClr>
              <a:buSzPts val="2960"/>
              <a:buFont typeface="Arial"/>
              <a:buNone/>
            </a:pPr>
            <a:r>
              <a:rPr b="0" i="0" lang="el-GR" sz="2960" u="none" cap="none" strike="noStrike">
                <a:solidFill>
                  <a:schemeClr val="lt1"/>
                </a:solidFill>
                <a:latin typeface="Calibri"/>
                <a:ea typeface="Calibri"/>
                <a:cs typeface="Calibri"/>
                <a:sym typeface="Calibri"/>
              </a:rPr>
              <a:t>Καθιερωμένη μονάδα είναι το sievert (Sv).</a:t>
            </a:r>
            <a:endParaRPr/>
          </a:p>
          <a:p>
            <a:pPr indent="-342900" lvl="0" marL="342900" marR="0" rtl="0" algn="ctr">
              <a:lnSpc>
                <a:spcPct val="90000"/>
              </a:lnSpc>
              <a:spcBef>
                <a:spcPts val="592"/>
              </a:spcBef>
              <a:spcAft>
                <a:spcPts val="0"/>
              </a:spcAft>
              <a:buClr>
                <a:schemeClr val="lt1"/>
              </a:buClr>
              <a:buSzPts val="2960"/>
              <a:buFont typeface="Arial"/>
              <a:buNone/>
            </a:pPr>
            <a:r>
              <a:t/>
            </a:r>
            <a:endParaRPr b="0" i="0" sz="2960" u="none" cap="none" strike="noStrike">
              <a:solidFill>
                <a:schemeClr val="lt1"/>
              </a:solidFill>
              <a:latin typeface="Calibri"/>
              <a:ea typeface="Calibri"/>
              <a:cs typeface="Calibri"/>
              <a:sym typeface="Calibri"/>
            </a:endParaRPr>
          </a:p>
          <a:p>
            <a:pPr indent="-342900" lvl="0" marL="342900" marR="0" rtl="0" algn="ctr">
              <a:lnSpc>
                <a:spcPct val="90000"/>
              </a:lnSpc>
              <a:spcBef>
                <a:spcPts val="592"/>
              </a:spcBef>
              <a:spcAft>
                <a:spcPts val="0"/>
              </a:spcAft>
              <a:buClr>
                <a:schemeClr val="lt1"/>
              </a:buClr>
              <a:buSzPts val="2960"/>
              <a:buFont typeface="Arial"/>
              <a:buNone/>
            </a:pPr>
            <a:r>
              <a:rPr b="0" i="0" lang="el-GR" sz="2960" u="none" cap="none" strike="noStrike">
                <a:solidFill>
                  <a:schemeClr val="lt1"/>
                </a:solidFill>
                <a:latin typeface="Calibri"/>
                <a:ea typeface="Calibri"/>
                <a:cs typeface="Calibri"/>
                <a:sym typeface="Calibri"/>
              </a:rPr>
              <a:t>1Sv = 1J/kg</a:t>
            </a:r>
            <a:endParaRPr/>
          </a:p>
          <a:p>
            <a:pPr indent="-342900" lvl="0" marL="342900" marR="0" rtl="0" algn="ctr">
              <a:lnSpc>
                <a:spcPct val="90000"/>
              </a:lnSpc>
              <a:spcBef>
                <a:spcPts val="592"/>
              </a:spcBef>
              <a:spcAft>
                <a:spcPts val="0"/>
              </a:spcAft>
              <a:buClr>
                <a:schemeClr val="lt1"/>
              </a:buClr>
              <a:buSzPts val="2960"/>
              <a:buFont typeface="Arial"/>
              <a:buNone/>
            </a:pPr>
            <a:r>
              <a:t/>
            </a:r>
            <a:endParaRPr b="0" i="0" sz="2960" u="none" cap="none" strike="noStrike">
              <a:solidFill>
                <a:schemeClr val="lt1"/>
              </a:solidFill>
              <a:latin typeface="Calibri"/>
              <a:ea typeface="Calibri"/>
              <a:cs typeface="Calibri"/>
              <a:sym typeface="Calibri"/>
            </a:endParaRPr>
          </a:p>
          <a:p>
            <a:pPr indent="-342900" lvl="0" marL="342900" marR="0" rtl="0" algn="ctr">
              <a:lnSpc>
                <a:spcPct val="90000"/>
              </a:lnSpc>
              <a:spcBef>
                <a:spcPts val="592"/>
              </a:spcBef>
              <a:spcAft>
                <a:spcPts val="0"/>
              </a:spcAft>
              <a:buClr>
                <a:schemeClr val="lt1"/>
              </a:buClr>
              <a:buSzPts val="2960"/>
              <a:buFont typeface="Arial"/>
              <a:buNone/>
            </a:pPr>
            <a:r>
              <a:rPr b="0" i="0" lang="el-GR" sz="2960" u="none" cap="none" strike="noStrike">
                <a:solidFill>
                  <a:schemeClr val="lt1"/>
                </a:solidFill>
                <a:latin typeface="Calibri"/>
                <a:ea typeface="Calibri"/>
                <a:cs typeface="Calibri"/>
                <a:sym typeface="Calibri"/>
              </a:rPr>
              <a:t>Ανάλογα με το ποσό της δόσης έχουμε διαφορετικές συνέπειες στην υγεία</a:t>
            </a:r>
            <a:endParaRPr b="0" i="0" sz="2960" u="none" cap="none" strike="noStrike">
              <a:solidFill>
                <a:schemeClr val="lt1"/>
              </a:solidFill>
              <a:latin typeface="Calibri"/>
              <a:ea typeface="Calibri"/>
              <a:cs typeface="Calibri"/>
              <a:sym typeface="Calibri"/>
            </a:endParaRPr>
          </a:p>
        </p:txBody>
      </p:sp>
      <p:sp>
        <p:nvSpPr>
          <p:cNvPr id="193" name="Google Shape;193;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Συνέπειες της ραδιενέργειας στην υγεία</a:t>
            </a:r>
            <a:endParaRPr b="0" i="0" sz="3959" u="none" cap="none" strike="noStrike">
              <a:solidFill>
                <a:schemeClr val="lt1"/>
              </a:solidFill>
              <a:latin typeface="Calibri"/>
              <a:ea typeface="Calibri"/>
              <a:cs typeface="Calibri"/>
              <a:sym typeface="Calibri"/>
            </a:endParaRPr>
          </a:p>
        </p:txBody>
      </p:sp>
      <p:sp>
        <p:nvSpPr>
          <p:cNvPr id="199" name="Google Shape;199;p2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Στοχαστικές (stochastic) συνέπειες.  </a:t>
            </a:r>
            <a:r>
              <a:rPr b="1" i="0" lang="el-GR" sz="2590" u="sng" cap="none" strike="noStrike">
                <a:solidFill>
                  <a:schemeClr val="lt1"/>
                </a:solidFill>
                <a:latin typeface="Calibri"/>
                <a:ea typeface="Calibri"/>
                <a:cs typeface="Calibri"/>
                <a:sym typeface="Calibri"/>
              </a:rPr>
              <a:t>Πιθανολογικές</a:t>
            </a:r>
            <a:r>
              <a:rPr b="1" i="0" lang="el-GR" sz="2590" u="none" cap="none" strike="noStrike">
                <a:solidFill>
                  <a:schemeClr val="lt1"/>
                </a:solidFill>
                <a:latin typeface="Calibri"/>
                <a:ea typeface="Calibri"/>
                <a:cs typeface="Calibri"/>
                <a:sym typeface="Calibri"/>
              </a:rPr>
              <a:t>.</a:t>
            </a:r>
            <a:endParaRPr/>
          </a:p>
          <a:p>
            <a:pPr indent="-342900" lvl="0" marL="342900" marR="0" rtl="0" algn="l">
              <a:spcBef>
                <a:spcPts val="518"/>
              </a:spcBef>
              <a:spcAft>
                <a:spcPts val="0"/>
              </a:spcAft>
              <a:buClr>
                <a:schemeClr val="lt1"/>
              </a:buClr>
              <a:buSzPts val="2590"/>
              <a:buFont typeface="Arial"/>
              <a:buNone/>
            </a:pPr>
            <a:r>
              <a:rPr b="0" i="0" lang="el-GR" sz="2590" u="none" cap="none" strike="noStrike">
                <a:solidFill>
                  <a:schemeClr val="lt1"/>
                </a:solidFill>
                <a:latin typeface="Calibri"/>
                <a:ea typeface="Calibri"/>
                <a:cs typeface="Calibri"/>
                <a:sym typeface="Calibri"/>
              </a:rPr>
              <a:t>	Δεν συνδέονται με κάποιο κατώτερο επίπεδο δόσης.  Όσο μεγαλύτερο είναι το απορροφούμενο επίπεδο δόσης τόσο μεγαλώνει η πιθανότητα εμφάνισής τους.</a:t>
            </a:r>
            <a:endParaRPr b="0" i="0" sz="2590" u="none" cap="none" strike="noStrike">
              <a:solidFill>
                <a:schemeClr val="lt1"/>
              </a:solidFill>
              <a:latin typeface="Calibri"/>
              <a:ea typeface="Calibri"/>
              <a:cs typeface="Calibri"/>
              <a:sym typeface="Calibri"/>
            </a:endParaRPr>
          </a:p>
        </p:txBody>
      </p:sp>
      <p:sp>
        <p:nvSpPr>
          <p:cNvPr id="200" name="Google Shape;200;p2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Μη στοχαστικές (non-stochastic, deterministic) συνέπειες.  </a:t>
            </a:r>
            <a:r>
              <a:rPr b="1" i="0" lang="el-GR" sz="2590" u="sng" cap="none" strike="noStrike">
                <a:solidFill>
                  <a:schemeClr val="lt1"/>
                </a:solidFill>
                <a:latin typeface="Calibri"/>
                <a:ea typeface="Calibri"/>
                <a:cs typeface="Calibri"/>
                <a:sym typeface="Calibri"/>
              </a:rPr>
              <a:t>Μη πιθανολογικές</a:t>
            </a:r>
            <a:r>
              <a:rPr b="0" i="0" lang="el-GR" sz="2590" u="sng" cap="none" strike="noStrike">
                <a:solidFill>
                  <a:schemeClr val="lt1"/>
                </a:solidFill>
                <a:latin typeface="Calibri"/>
                <a:ea typeface="Calibri"/>
                <a:cs typeface="Calibri"/>
                <a:sym typeface="Calibri"/>
              </a:rPr>
              <a:t>.</a:t>
            </a:r>
            <a:endParaRPr/>
          </a:p>
          <a:p>
            <a:pPr indent="-342900" lvl="0" marL="342900" marR="0" rtl="0" algn="just">
              <a:spcBef>
                <a:spcPts val="518"/>
              </a:spcBef>
              <a:spcAft>
                <a:spcPts val="0"/>
              </a:spcAft>
              <a:buClr>
                <a:schemeClr val="lt1"/>
              </a:buClr>
              <a:buSzPts val="2590"/>
              <a:buFont typeface="Arial"/>
              <a:buNone/>
            </a:pPr>
            <a:r>
              <a:rPr b="0" i="0" lang="el-GR" sz="2590" u="none" cap="none" strike="noStrike">
                <a:solidFill>
                  <a:schemeClr val="lt1"/>
                </a:solidFill>
                <a:latin typeface="Calibri"/>
                <a:ea typeface="Calibri"/>
                <a:cs typeface="Calibri"/>
                <a:sym typeface="Calibri"/>
              </a:rPr>
              <a:t>	Η εμφάνισή τους είναι βέβαιη από ένα επίπεδο δόσης και πάνω.</a:t>
            </a:r>
            <a:endParaRPr b="0" i="0" sz="2590" u="none" cap="none" strike="noStrike">
              <a:solidFill>
                <a:schemeClr val="lt1"/>
              </a:solidFill>
              <a:latin typeface="Calibri"/>
              <a:ea typeface="Calibri"/>
              <a:cs typeface="Calibri"/>
              <a:sym typeface="Calibri"/>
            </a:endParaRPr>
          </a:p>
        </p:txBody>
      </p:sp>
      <p:sp>
        <p:nvSpPr>
          <p:cNvPr id="201" name="Google Shape;201;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pic>
        <p:nvPicPr>
          <p:cNvPr descr="Στοχαστικές - μη στοχαστικές.jpg" id="206" name="Google Shape;206;p29"/>
          <p:cNvPicPr preferRelativeResize="0"/>
          <p:nvPr/>
        </p:nvPicPr>
        <p:blipFill rotWithShape="1">
          <a:blip r:embed="rId3">
            <a:alphaModFix/>
          </a:blip>
          <a:srcRect b="0" l="0" r="0" t="0"/>
          <a:stretch/>
        </p:blipFill>
        <p:spPr>
          <a:xfrm>
            <a:off x="539552" y="476672"/>
            <a:ext cx="7973426" cy="3933557"/>
          </a:xfrm>
          <a:prstGeom prst="rect">
            <a:avLst/>
          </a:prstGeom>
          <a:noFill/>
          <a:ln>
            <a:noFill/>
          </a:ln>
        </p:spPr>
      </p:pic>
      <p:sp>
        <p:nvSpPr>
          <p:cNvPr id="207" name="Google Shape;207;p29"/>
          <p:cNvSpPr txBox="1"/>
          <p:nvPr>
            <p:ph type="title"/>
          </p:nvPr>
        </p:nvSpPr>
        <p:spPr>
          <a:xfrm>
            <a:off x="611560" y="4725144"/>
            <a:ext cx="8229600" cy="165618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2400"/>
              <a:buFont typeface="Calibri"/>
              <a:buNone/>
            </a:pPr>
            <a:r>
              <a:rPr b="0" i="0" lang="el-GR" sz="2400" u="none" cap="none" strike="noStrike">
                <a:solidFill>
                  <a:schemeClr val="lt1"/>
                </a:solidFill>
                <a:latin typeface="Calibri"/>
                <a:ea typeface="Calibri"/>
                <a:cs typeface="Calibri"/>
                <a:sym typeface="Calibri"/>
              </a:rPr>
              <a:t>Οι μη στοχαστικές συνέπειες (αριστερά) παρατηρούνται από ένα ποσό δόσης (κατώφλι, threshold) και επάνω.  Οι στοχαστικές συνέπειες (δεξιά) δεν συνδέονται με κατώφλι και αυξάνονται ανάλογα με τη δόση. </a:t>
            </a:r>
            <a:endParaRPr b="0" i="0" sz="2400" u="none" cap="none" strike="noStrike">
              <a:solidFill>
                <a:schemeClr val="lt1"/>
              </a:solidFill>
              <a:latin typeface="Calibri"/>
              <a:ea typeface="Calibri"/>
              <a:cs typeface="Calibri"/>
              <a:sym typeface="Calibri"/>
            </a:endParaRPr>
          </a:p>
        </p:txBody>
      </p:sp>
      <p:sp>
        <p:nvSpPr>
          <p:cNvPr id="208" name="Google Shape;208;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600"/>
              <a:buFont typeface="Calibri"/>
              <a:buNone/>
            </a:pPr>
            <a:r>
              <a:rPr b="1" i="0" lang="el-GR" sz="3600" u="none" cap="none" strike="noStrike">
                <a:solidFill>
                  <a:schemeClr val="lt1"/>
                </a:solidFill>
                <a:latin typeface="Calibri"/>
                <a:ea typeface="Calibri"/>
                <a:cs typeface="Calibri"/>
                <a:sym typeface="Calibri"/>
              </a:rPr>
              <a:t>Μη στοχαστικές συνέπειες</a:t>
            </a:r>
            <a:endParaRPr b="1" i="0" sz="3600" u="none" cap="none" strike="noStrike">
              <a:solidFill>
                <a:schemeClr val="lt1"/>
              </a:solidFill>
              <a:latin typeface="Calibri"/>
              <a:ea typeface="Calibri"/>
              <a:cs typeface="Calibri"/>
              <a:sym typeface="Calibri"/>
            </a:endParaRPr>
          </a:p>
        </p:txBody>
      </p:sp>
      <p:sp>
        <p:nvSpPr>
          <p:cNvPr id="214" name="Google Shape;214;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3200"/>
              <a:buFont typeface="Arial"/>
              <a:buChar char="•"/>
            </a:pPr>
            <a:r>
              <a:rPr b="0" i="0" lang="el-GR" sz="3200" u="none" cap="none" strike="noStrike">
                <a:solidFill>
                  <a:schemeClr val="lt1"/>
                </a:solidFill>
                <a:latin typeface="Calibri"/>
                <a:ea typeface="Calibri"/>
                <a:cs typeface="Calibri"/>
                <a:sym typeface="Calibri"/>
              </a:rPr>
              <a:t>Υπεροξύ ακτινικό σύνδρομο (δόση&gt;100Sv)</a:t>
            </a:r>
            <a:endParaRPr/>
          </a:p>
          <a:p>
            <a:pPr indent="-342900" lvl="0" marL="342900" marR="0" rtl="0" algn="l">
              <a:lnSpc>
                <a:spcPct val="90000"/>
              </a:lnSpc>
              <a:spcBef>
                <a:spcPts val="640"/>
              </a:spcBef>
              <a:spcAft>
                <a:spcPts val="0"/>
              </a:spcAft>
              <a:buClr>
                <a:schemeClr val="lt1"/>
              </a:buClr>
              <a:buSzPts val="3200"/>
              <a:buFont typeface="Arial"/>
              <a:buChar char="•"/>
            </a:pPr>
            <a:r>
              <a:rPr b="0" i="0" lang="el-GR" sz="3200" u="none" cap="none" strike="noStrike">
                <a:solidFill>
                  <a:schemeClr val="lt1"/>
                </a:solidFill>
                <a:latin typeface="Calibri"/>
                <a:ea typeface="Calibri"/>
                <a:cs typeface="Calibri"/>
                <a:sym typeface="Calibri"/>
              </a:rPr>
              <a:t>Γαστρεντερικό σύνδρομο (δόση&gt;10Sv)</a:t>
            </a:r>
            <a:endParaRPr/>
          </a:p>
          <a:p>
            <a:pPr indent="-342900" lvl="0" marL="342900" marR="0" rtl="0" algn="l">
              <a:lnSpc>
                <a:spcPct val="90000"/>
              </a:lnSpc>
              <a:spcBef>
                <a:spcPts val="640"/>
              </a:spcBef>
              <a:spcAft>
                <a:spcPts val="0"/>
              </a:spcAft>
              <a:buClr>
                <a:schemeClr val="lt1"/>
              </a:buClr>
              <a:buSzPts val="3200"/>
              <a:buFont typeface="Arial"/>
              <a:buChar char="•"/>
            </a:pPr>
            <a:r>
              <a:rPr b="0" i="0" lang="el-GR" sz="3200" u="none" cap="none" strike="noStrike">
                <a:solidFill>
                  <a:schemeClr val="lt1"/>
                </a:solidFill>
                <a:latin typeface="Calibri"/>
                <a:ea typeface="Calibri"/>
                <a:cs typeface="Calibri"/>
                <a:sym typeface="Calibri"/>
              </a:rPr>
              <a:t>Σύνδρομο αιμοποιητικού συστήματος (δόση&gt;1-2Sv)</a:t>
            </a:r>
            <a:endParaRPr/>
          </a:p>
          <a:p>
            <a:pPr indent="-342900" lvl="0" marL="342900" marR="0" rtl="0" algn="l">
              <a:lnSpc>
                <a:spcPct val="90000"/>
              </a:lnSpc>
              <a:spcBef>
                <a:spcPts val="640"/>
              </a:spcBef>
              <a:spcAft>
                <a:spcPts val="0"/>
              </a:spcAft>
              <a:buClr>
                <a:schemeClr val="lt1"/>
              </a:buClr>
              <a:buSzPts val="3200"/>
              <a:buFont typeface="Arial"/>
              <a:buChar char="•"/>
            </a:pPr>
            <a:r>
              <a:rPr b="0" i="0" lang="el-GR" sz="3200" u="none" cap="none" strike="noStrike">
                <a:solidFill>
                  <a:schemeClr val="lt1"/>
                </a:solidFill>
                <a:latin typeface="Calibri"/>
                <a:ea typeface="Calibri"/>
                <a:cs typeface="Calibri"/>
                <a:sym typeface="Calibri"/>
              </a:rPr>
              <a:t>Ακτινική πνευμονίτιδα (δόση&gt;25-30Sv)</a:t>
            </a:r>
            <a:endParaRPr/>
          </a:p>
          <a:p>
            <a:pPr indent="-342900" lvl="0" marL="342900" marR="0" rtl="0" algn="just">
              <a:lnSpc>
                <a:spcPct val="90000"/>
              </a:lnSpc>
              <a:spcBef>
                <a:spcPts val="640"/>
              </a:spcBef>
              <a:spcAft>
                <a:spcPts val="0"/>
              </a:spcAft>
              <a:buClr>
                <a:schemeClr val="lt1"/>
              </a:buClr>
              <a:buSzPts val="3200"/>
              <a:buFont typeface="Arial"/>
              <a:buNone/>
            </a:pPr>
            <a:r>
              <a:rPr b="0" i="0" lang="el-GR" sz="3200" u="none" cap="none" strike="noStrike">
                <a:solidFill>
                  <a:schemeClr val="lt1"/>
                </a:solidFill>
                <a:latin typeface="Calibri"/>
                <a:ea typeface="Calibri"/>
                <a:cs typeface="Calibri"/>
                <a:sym typeface="Calibri"/>
              </a:rPr>
              <a:t>Γενικά:  </a:t>
            </a:r>
            <a:r>
              <a:rPr b="1" i="0" lang="el-GR" sz="3200" u="none" cap="none" strike="noStrike">
                <a:solidFill>
                  <a:schemeClr val="lt1"/>
                </a:solidFill>
                <a:latin typeface="Calibri"/>
                <a:ea typeface="Calibri"/>
                <a:cs typeface="Calibri"/>
                <a:sym typeface="Calibri"/>
              </a:rPr>
              <a:t>Δόση των 3-4Sv αναμένεται να προκαλέσει τον θάνατο μέσα σε 30 ημέρες στο 50% των ατόμων που εκτέθηκαν στη δόση. </a:t>
            </a:r>
            <a:endParaRPr b="1" i="0" sz="3200" u="none" cap="none" strike="noStrike">
              <a:solidFill>
                <a:schemeClr val="lt1"/>
              </a:solidFill>
              <a:latin typeface="Calibri"/>
              <a:ea typeface="Calibri"/>
              <a:cs typeface="Calibri"/>
              <a:sym typeface="Calibri"/>
            </a:endParaRPr>
          </a:p>
        </p:txBody>
      </p:sp>
      <p:sp>
        <p:nvSpPr>
          <p:cNvPr id="215" name="Google Shape;215;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600"/>
              <a:buFont typeface="Calibri"/>
              <a:buNone/>
            </a:pPr>
            <a:r>
              <a:rPr b="1" i="0" lang="el-GR" sz="3600" u="none" cap="none" strike="noStrike">
                <a:solidFill>
                  <a:schemeClr val="lt1"/>
                </a:solidFill>
                <a:latin typeface="Calibri"/>
                <a:ea typeface="Calibri"/>
                <a:cs typeface="Calibri"/>
                <a:sym typeface="Calibri"/>
              </a:rPr>
              <a:t>Στοχαστικές συνέπειες</a:t>
            </a:r>
            <a:endParaRPr b="1" i="0" sz="3600" u="none" cap="none" strike="noStrike">
              <a:solidFill>
                <a:schemeClr val="lt1"/>
              </a:solidFill>
              <a:latin typeface="Calibri"/>
              <a:ea typeface="Calibri"/>
              <a:cs typeface="Calibri"/>
              <a:sym typeface="Calibri"/>
            </a:endParaRPr>
          </a:p>
        </p:txBody>
      </p:sp>
      <p:sp>
        <p:nvSpPr>
          <p:cNvPr id="221" name="Google Shape;221;p31"/>
          <p:cNvSpPr txBox="1"/>
          <p:nvPr>
            <p:ph idx="1" type="body"/>
          </p:nvPr>
        </p:nvSpPr>
        <p:spPr>
          <a:xfrm>
            <a:off x="251520" y="1556792"/>
            <a:ext cx="8712968" cy="4176464"/>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90000"/>
              </a:lnSpc>
              <a:spcBef>
                <a:spcPts val="0"/>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Καρκινοπάθειες</a:t>
            </a:r>
            <a:r>
              <a:rPr b="0" i="0" lang="el-GR" sz="2590" u="none" cap="none" strike="noStrike">
                <a:solidFill>
                  <a:schemeClr val="lt1"/>
                </a:solidFill>
                <a:latin typeface="Calibri"/>
                <a:ea typeface="Calibri"/>
                <a:cs typeface="Calibri"/>
                <a:sym typeface="Calibri"/>
              </a:rPr>
              <a:t>.  Συνήθως λευχαιμία, που η εμφάνισή της είναι πιθανότερη 10 χρόνια μετά από την έκθεση.  Η εμφάνιση των άλλων μορφών μεγιστοποιείται 30-40 χρόνια μετά.</a:t>
            </a:r>
            <a:endParaRPr/>
          </a:p>
          <a:p>
            <a:pPr indent="-342900" lvl="0" marL="342900" marR="0" rtl="0" algn="just">
              <a:lnSpc>
                <a:spcPct val="90000"/>
              </a:lnSpc>
              <a:spcBef>
                <a:spcPts val="518"/>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Κληρονομικές ανωμαλίες</a:t>
            </a:r>
            <a:r>
              <a:rPr b="0" i="0" lang="el-GR" sz="2590" u="none" cap="none" strike="noStrike">
                <a:solidFill>
                  <a:schemeClr val="lt1"/>
                </a:solidFill>
                <a:latin typeface="Calibri"/>
                <a:ea typeface="Calibri"/>
                <a:cs typeface="Calibri"/>
                <a:sym typeface="Calibri"/>
              </a:rPr>
              <a:t>.  Διακρίνονται σε </a:t>
            </a:r>
            <a:r>
              <a:rPr b="1" i="0" lang="el-GR" sz="2590" u="none" cap="none" strike="noStrike">
                <a:solidFill>
                  <a:schemeClr val="lt1"/>
                </a:solidFill>
                <a:latin typeface="Calibri"/>
                <a:ea typeface="Calibri"/>
                <a:cs typeface="Calibri"/>
                <a:sym typeface="Calibri"/>
              </a:rPr>
              <a:t>μεταλλάξεις</a:t>
            </a:r>
            <a:r>
              <a:rPr b="0" i="0" lang="el-GR" sz="2590" u="none" cap="none" strike="noStrike">
                <a:solidFill>
                  <a:schemeClr val="lt1"/>
                </a:solidFill>
                <a:latin typeface="Calibri"/>
                <a:ea typeface="Calibri"/>
                <a:cs typeface="Calibri"/>
                <a:sym typeface="Calibri"/>
              </a:rPr>
              <a:t> (τοπικές βλάβες DNA) και </a:t>
            </a:r>
            <a:r>
              <a:rPr b="1" i="0" lang="el-GR" sz="2590" u="none" cap="none" strike="noStrike">
                <a:solidFill>
                  <a:schemeClr val="lt1"/>
                </a:solidFill>
                <a:latin typeface="Calibri"/>
                <a:ea typeface="Calibri"/>
                <a:cs typeface="Calibri"/>
                <a:sym typeface="Calibri"/>
              </a:rPr>
              <a:t>χρωματοσωμικές αλλοιώσεις</a:t>
            </a:r>
            <a:r>
              <a:rPr b="0" i="0" lang="el-GR" sz="2590" u="none" cap="none" strike="noStrike">
                <a:solidFill>
                  <a:schemeClr val="lt1"/>
                </a:solidFill>
                <a:latin typeface="Calibri"/>
                <a:ea typeface="Calibri"/>
                <a:cs typeface="Calibri"/>
                <a:sym typeface="Calibri"/>
              </a:rPr>
              <a:t> (μη επιδιορθούμενες βλάβες των χρωματοσωμάτων, ορατές με το μικροσκόπιο).</a:t>
            </a:r>
            <a:endParaRPr/>
          </a:p>
          <a:p>
            <a:pPr indent="-342900" lvl="0" marL="342900" marR="0" rtl="0" algn="just">
              <a:lnSpc>
                <a:spcPct val="90000"/>
              </a:lnSpc>
              <a:spcBef>
                <a:spcPts val="518"/>
              </a:spcBef>
              <a:spcAft>
                <a:spcPts val="0"/>
              </a:spcAft>
              <a:buClr>
                <a:schemeClr val="lt1"/>
              </a:buClr>
              <a:buSzPts val="2590"/>
              <a:buFont typeface="Arial"/>
              <a:buNone/>
            </a:pPr>
            <a:r>
              <a:rPr b="1" i="0" lang="el-GR" sz="2590" u="none" cap="none" strike="noStrike">
                <a:solidFill>
                  <a:schemeClr val="lt1"/>
                </a:solidFill>
                <a:latin typeface="Calibri"/>
                <a:ea typeface="Calibri"/>
                <a:cs typeface="Calibri"/>
                <a:sym typeface="Calibri"/>
              </a:rPr>
              <a:t>	Όσο μικρή και αν είναι η ποσότητα ακτινοβολίας που απορροφά ένα κύτταρο πάντοτε δημιουργείται αυξημένη πιθανότητα πρόκλησης μεταλλάξεων.</a:t>
            </a:r>
            <a:r>
              <a:rPr b="0" i="0" lang="el-GR" sz="2590" u="none" cap="none" strike="noStrike">
                <a:solidFill>
                  <a:schemeClr val="lt1"/>
                </a:solidFill>
                <a:latin typeface="Calibri"/>
                <a:ea typeface="Calibri"/>
                <a:cs typeface="Calibri"/>
                <a:sym typeface="Calibri"/>
              </a:rPr>
              <a:t> </a:t>
            </a:r>
            <a:endParaRPr b="0" i="0" sz="2590" u="none" cap="none" strike="noStrike">
              <a:solidFill>
                <a:schemeClr val="lt1"/>
              </a:solidFill>
              <a:latin typeface="Calibri"/>
              <a:ea typeface="Calibri"/>
              <a:cs typeface="Calibri"/>
              <a:sym typeface="Calibri"/>
            </a:endParaRPr>
          </a:p>
        </p:txBody>
      </p:sp>
      <p:sp>
        <p:nvSpPr>
          <p:cNvPr id="222" name="Google Shape;222;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lt1"/>
              </a:buClr>
              <a:buSzPts val="2400"/>
              <a:buFont typeface="Calibri"/>
              <a:buNone/>
            </a:pPr>
            <a:r>
              <a:rPr b="1" i="0" lang="el-GR" sz="2400" u="none" cap="none" strike="noStrike">
                <a:solidFill>
                  <a:schemeClr val="lt1"/>
                </a:solidFill>
                <a:latin typeface="Calibri"/>
                <a:ea typeface="Calibri"/>
                <a:cs typeface="Calibri"/>
                <a:sym typeface="Calibri"/>
              </a:rPr>
              <a:t>Ραδιενέργεια = αυθόρμητη σχάση πυρήνων</a:t>
            </a:r>
            <a:endParaRPr b="1" i="0" sz="2400" u="none" cap="none" strike="noStrike">
              <a:solidFill>
                <a:schemeClr val="lt1"/>
              </a:solidFill>
              <a:latin typeface="Calibri"/>
              <a:ea typeface="Calibri"/>
              <a:cs typeface="Calibri"/>
              <a:sym typeface="Calibri"/>
            </a:endParaRPr>
          </a:p>
        </p:txBody>
      </p:sp>
      <p:pic>
        <p:nvPicPr>
          <p:cNvPr id="96" name="Google Shape;96;p14"/>
          <p:cNvPicPr preferRelativeResize="0"/>
          <p:nvPr>
            <p:ph idx="1" type="body"/>
          </p:nvPr>
        </p:nvPicPr>
        <p:blipFill rotWithShape="1">
          <a:blip r:embed="rId3">
            <a:alphaModFix/>
          </a:blip>
          <a:srcRect b="0" l="0" r="0" t="0"/>
          <a:stretch/>
        </p:blipFill>
        <p:spPr>
          <a:xfrm>
            <a:off x="3851920" y="1556792"/>
            <a:ext cx="4786231" cy="2908300"/>
          </a:xfrm>
          <a:prstGeom prst="rect">
            <a:avLst/>
          </a:prstGeom>
          <a:noFill/>
          <a:ln>
            <a:noFill/>
          </a:ln>
        </p:spPr>
      </p:pic>
      <p:sp>
        <p:nvSpPr>
          <p:cNvPr id="97" name="Google Shape;97;p14"/>
          <p:cNvSpPr txBox="1"/>
          <p:nvPr>
            <p:ph idx="2" type="body"/>
          </p:nvPr>
        </p:nvSpPr>
        <p:spPr>
          <a:xfrm>
            <a:off x="457200" y="1435100"/>
            <a:ext cx="3322712" cy="4691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SzPts val="2200"/>
              <a:buFont typeface="Arial"/>
              <a:buNone/>
            </a:pPr>
            <a:r>
              <a:rPr b="0" i="0" lang="el-GR" sz="2200" u="none" cap="none" strike="noStrike">
                <a:solidFill>
                  <a:schemeClr val="lt1"/>
                </a:solidFill>
                <a:latin typeface="Calibri"/>
                <a:ea typeface="Calibri"/>
                <a:cs typeface="Calibri"/>
                <a:sym typeface="Calibri"/>
              </a:rPr>
              <a:t>Όπως είδαμε στην προηγούμενη ενότητα, κάποιοι πυρήνες είναι ασταθείς γιατί έχουν μικρή ενέργεια σύνδεσης.  Σε κάποιες περιπτώσεις, οι ασταθείς πυρήνες διασπώνται </a:t>
            </a:r>
            <a:r>
              <a:rPr b="0" i="0" lang="el-GR" sz="2200" u="sng" cap="none" strike="noStrike">
                <a:solidFill>
                  <a:schemeClr val="lt1"/>
                </a:solidFill>
                <a:latin typeface="Calibri"/>
                <a:ea typeface="Calibri"/>
                <a:cs typeface="Calibri"/>
                <a:sym typeface="Calibri"/>
              </a:rPr>
              <a:t>αυθόρμητα</a:t>
            </a:r>
            <a:r>
              <a:rPr b="0" i="0" lang="el-GR" sz="2200" u="none" cap="none" strike="noStrike">
                <a:solidFill>
                  <a:schemeClr val="lt1"/>
                </a:solidFill>
                <a:latin typeface="Calibri"/>
                <a:ea typeface="Calibri"/>
                <a:cs typeface="Calibri"/>
                <a:sym typeface="Calibri"/>
              </a:rPr>
              <a:t> ώστε να προκύψουν σταθερότεροι.  Το φαινόμενο αυτό ονομάζεται </a:t>
            </a:r>
            <a:r>
              <a:rPr b="1" i="0" lang="el-GR" sz="2200" u="none" cap="none" strike="noStrike">
                <a:solidFill>
                  <a:schemeClr val="lt1"/>
                </a:solidFill>
                <a:latin typeface="Calibri"/>
                <a:ea typeface="Calibri"/>
                <a:cs typeface="Calibri"/>
                <a:sym typeface="Calibri"/>
              </a:rPr>
              <a:t>ραδιενέργεια</a:t>
            </a:r>
            <a:r>
              <a:rPr b="0" i="0" lang="el-GR" sz="2200" u="none" cap="none" strike="noStrike">
                <a:solidFill>
                  <a:schemeClr val="lt1"/>
                </a:solidFill>
                <a:latin typeface="Calibri"/>
                <a:ea typeface="Calibri"/>
                <a:cs typeface="Calibri"/>
                <a:sym typeface="Calibri"/>
              </a:rPr>
              <a:t> (επειδή πρώτη φορά παρατηρήθηκε στο στοιχείο Ράδιο (Ra)).</a:t>
            </a:r>
            <a:endParaRPr b="0" i="0" sz="2200" u="none" cap="none" strike="noStrike">
              <a:solidFill>
                <a:schemeClr val="lt1"/>
              </a:solidFill>
              <a:latin typeface="Calibri"/>
              <a:ea typeface="Calibri"/>
              <a:cs typeface="Calibri"/>
              <a:sym typeface="Calibri"/>
            </a:endParaRPr>
          </a:p>
        </p:txBody>
      </p:sp>
      <p:sp>
        <p:nvSpPr>
          <p:cNvPr id="98" name="Google Shape;9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1" i="0" lang="el-GR" sz="3959" u="none" cap="none" strike="noStrike">
                <a:solidFill>
                  <a:schemeClr val="lt1"/>
                </a:solidFill>
                <a:latin typeface="Calibri"/>
                <a:ea typeface="Calibri"/>
                <a:cs typeface="Calibri"/>
                <a:sym typeface="Calibri"/>
              </a:rPr>
              <a:t>Από πού προέρχεται η ραδιενέργεια;</a:t>
            </a:r>
            <a:endParaRPr b="1" i="0" sz="3959" u="none" cap="none" strike="noStrike">
              <a:solidFill>
                <a:schemeClr val="lt1"/>
              </a:solidFill>
              <a:latin typeface="Calibri"/>
              <a:ea typeface="Calibri"/>
              <a:cs typeface="Calibri"/>
              <a:sym typeface="Calibri"/>
            </a:endParaRPr>
          </a:p>
        </p:txBody>
      </p:sp>
      <p:sp>
        <p:nvSpPr>
          <p:cNvPr id="228" name="Google Shape;228;p3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lt1"/>
              </a:buClr>
              <a:buSzPts val="2590"/>
              <a:buFont typeface="Arial"/>
              <a:buNone/>
            </a:pPr>
            <a:r>
              <a:rPr b="1" i="0" lang="el-GR" sz="2590" u="none" cap="none" strike="noStrike">
                <a:solidFill>
                  <a:schemeClr val="lt1"/>
                </a:solidFill>
                <a:latin typeface="Calibri"/>
                <a:ea typeface="Calibri"/>
                <a:cs typeface="Calibri"/>
                <a:sym typeface="Calibri"/>
              </a:rPr>
              <a:t>Φυσικές πηγές</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Κοσμική ακτινοβολία</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Ραδιενεργά κοιτάσματα, ιδιαίτερα το Ραδόνιο (Rn)</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Άλλες πηγές, με κυριότερη τον άνθρακα και κατ επέκταση τον καπνό και τη στάχτη</a:t>
            </a:r>
            <a:endParaRPr/>
          </a:p>
        </p:txBody>
      </p:sp>
      <p:sp>
        <p:nvSpPr>
          <p:cNvPr id="229" name="Google Shape;229;p3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lt1"/>
              </a:buClr>
              <a:buSzPts val="2590"/>
              <a:buFont typeface="Arial"/>
              <a:buNone/>
            </a:pPr>
            <a:r>
              <a:rPr b="1" i="0" lang="el-GR" sz="2590" u="none" cap="none" strike="noStrike">
                <a:solidFill>
                  <a:schemeClr val="lt1"/>
                </a:solidFill>
                <a:latin typeface="Calibri"/>
                <a:ea typeface="Calibri"/>
                <a:cs typeface="Calibri"/>
                <a:sym typeface="Calibri"/>
              </a:rPr>
              <a:t>Ανθρωπογενείς πηγές</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Πυρηνικές δοκιμές</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Ιατρικές εφαρμογές (διάγνωση- θεραπεία)</a:t>
            </a:r>
            <a:endParaRPr/>
          </a:p>
          <a:p>
            <a:pPr indent="-342900" lvl="0" marL="342900" marR="0" rtl="0" algn="l">
              <a:lnSpc>
                <a:spcPct val="80000"/>
              </a:lnSpc>
              <a:spcBef>
                <a:spcPts val="518"/>
              </a:spcBef>
              <a:spcAft>
                <a:spcPts val="0"/>
              </a:spcAft>
              <a:buClr>
                <a:schemeClr val="lt1"/>
              </a:buClr>
              <a:buSzPts val="2590"/>
              <a:buFont typeface="Arial"/>
              <a:buChar char="•"/>
            </a:pPr>
            <a:r>
              <a:rPr b="0" i="0" lang="el-GR" sz="2590" u="none" cap="none" strike="noStrike">
                <a:solidFill>
                  <a:schemeClr val="lt1"/>
                </a:solidFill>
                <a:latin typeface="Calibri"/>
                <a:ea typeface="Calibri"/>
                <a:cs typeface="Calibri"/>
                <a:sym typeface="Calibri"/>
              </a:rPr>
              <a:t>Πυρηνική βιομηχανία.  (Πυρηνικοί σταθμοί παραγωγής ενέργειας και διαχείριση πυρηνικών αποβλήτων.)  </a:t>
            </a:r>
            <a:r>
              <a:rPr b="0" i="0" lang="el-GR" sz="2590" u="sng" cap="none" strike="noStrike">
                <a:solidFill>
                  <a:schemeClr val="lt1"/>
                </a:solidFill>
                <a:latin typeface="Calibri"/>
                <a:ea typeface="Calibri"/>
                <a:cs typeface="Calibri"/>
                <a:sym typeface="Calibri"/>
              </a:rPr>
              <a:t>Τα προϊόντα της σχάσης (βλ. αλυσιδωτή αντίδραση) είναι ασταθείς πυρήνες, δηλαδή ραδιενεργοί.</a:t>
            </a:r>
            <a:endParaRPr/>
          </a:p>
          <a:p>
            <a:pPr indent="-178435" lvl="0" marL="342900" marR="0" rtl="0" algn="l">
              <a:lnSpc>
                <a:spcPct val="80000"/>
              </a:lnSpc>
              <a:spcBef>
                <a:spcPts val="518"/>
              </a:spcBef>
              <a:spcAft>
                <a:spcPts val="0"/>
              </a:spcAft>
              <a:buClr>
                <a:schemeClr val="lt1"/>
              </a:buClr>
              <a:buSzPts val="2590"/>
              <a:buFont typeface="Arial"/>
              <a:buNone/>
            </a:pPr>
            <a:r>
              <a:t/>
            </a:r>
            <a:endParaRPr b="0" i="0" sz="2590" u="none" cap="none" strike="noStrike">
              <a:solidFill>
                <a:schemeClr val="lt1"/>
              </a:solidFill>
              <a:latin typeface="Calibri"/>
              <a:ea typeface="Calibri"/>
              <a:cs typeface="Calibri"/>
              <a:sym typeface="Calibri"/>
            </a:endParaRPr>
          </a:p>
        </p:txBody>
      </p:sp>
      <p:sp>
        <p:nvSpPr>
          <p:cNvPr id="230" name="Google Shape;230;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33"/>
          <p:cNvSpPr/>
          <p:nvPr/>
        </p:nvSpPr>
        <p:spPr>
          <a:xfrm>
            <a:off x="899592" y="1628800"/>
            <a:ext cx="7488832" cy="298543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SzPts val="4000"/>
              <a:buFont typeface="Calibri"/>
              <a:buNone/>
            </a:pPr>
            <a:r>
              <a:rPr b="0" i="0" lang="el-GR" sz="4000" u="none" cap="none" strike="noStrike">
                <a:solidFill>
                  <a:schemeClr val="lt1"/>
                </a:solidFill>
                <a:latin typeface="Calibri"/>
                <a:ea typeface="Calibri"/>
                <a:cs typeface="Calibri"/>
                <a:sym typeface="Calibri"/>
              </a:rPr>
              <a:t>Το σύνολο της δόσης που δέχεται ο μέσος άνθρωπος από τις φυσικές πηγές είναι περίπου 2,2mSv ανά έτος.</a:t>
            </a:r>
            <a:endParaRPr/>
          </a:p>
          <a:p>
            <a:pPr indent="0" lvl="0" marL="0" marR="0" rtl="0" algn="l">
              <a:spcBef>
                <a:spcPts val="0"/>
              </a:spcBef>
              <a:spcAft>
                <a:spcPts val="0"/>
              </a:spcAft>
              <a:buClr>
                <a:schemeClr val="lt1"/>
              </a:buClr>
              <a:buSzPts val="2800"/>
              <a:buFont typeface="Calibri"/>
              <a:buNone/>
            </a:pPr>
            <a:r>
              <a:t/>
            </a:r>
            <a:endParaRPr b="0" i="0" sz="2800" u="none" cap="none" strike="noStrike">
              <a:solidFill>
                <a:schemeClr val="lt1"/>
              </a:solidFill>
              <a:latin typeface="Calibri"/>
              <a:ea typeface="Calibri"/>
              <a:cs typeface="Calibri"/>
              <a:sym typeface="Calibri"/>
            </a:endParaRPr>
          </a:p>
        </p:txBody>
      </p:sp>
      <p:sp>
        <p:nvSpPr>
          <p:cNvPr id="236" name="Google Shape;236;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34"/>
          <p:cNvSpPr/>
          <p:nvPr/>
        </p:nvSpPr>
        <p:spPr>
          <a:xfrm>
            <a:off x="539552" y="260649"/>
            <a:ext cx="8136904" cy="6309420"/>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1" lang="el-GR" sz="2200" u="none" cap="none" strike="noStrike">
                <a:solidFill>
                  <a:schemeClr val="lt1"/>
                </a:solidFill>
                <a:latin typeface="Calibri"/>
                <a:ea typeface="Calibri"/>
                <a:cs typeface="Calibri"/>
                <a:sym typeface="Calibri"/>
              </a:rPr>
              <a:t>Έχει αποδειχθεί ότι δεν πρέπει να δεχόμαστε επιπλέον ραδιενέργεια από τη φυσική ραδιενέργεια […]. Επομένως, τα μάτια μας πρέπει να είναι ανοιχτά και να μην αποδεχόμαστε εκπτώσεις στην απαίτησή μας «όχι επιπλέον ραδιενέργεια».  Στην Ιατρική σε ρωτάνε, για λόγους διάγνωσης και θεραπείας, αν δέχεσαι να ακτινοβοληθείς με προσωπικό γνώμονα το μεγάλο όφελος υγείας που θα έχεις από τη χρήση αυτή. Όμως, δεν σε ρωτάνε και δεν είναι αποδεκτό να επιβαρυνθείς με ραδιενέργεια από πυρηνικές δοκιμές ή από ατυχήματα πυρηνικών εργοστασίων ή μονάδων επεξεργασίας πυρηνικών αποβλήτων κ.ά.</a:t>
            </a:r>
            <a:endParaRPr/>
          </a:p>
          <a:p>
            <a:pPr indent="0" lvl="0" marL="0" marR="0" rtl="0" algn="just">
              <a:spcBef>
                <a:spcPts val="0"/>
              </a:spcBef>
              <a:spcAft>
                <a:spcPts val="0"/>
              </a:spcAft>
              <a:buNone/>
            </a:pPr>
            <a:r>
              <a:rPr b="0" i="1" lang="el-GR" sz="2200" u="none" cap="none" strike="noStrike">
                <a:solidFill>
                  <a:schemeClr val="lt1"/>
                </a:solidFill>
                <a:latin typeface="Calibri"/>
                <a:ea typeface="Calibri"/>
                <a:cs typeface="Calibri"/>
                <a:sym typeface="Calibri"/>
              </a:rPr>
              <a:t> </a:t>
            </a:r>
            <a:r>
              <a:rPr b="1" i="1" lang="el-GR" sz="2200" u="none" cap="none" strike="noStrike">
                <a:solidFill>
                  <a:schemeClr val="lt1"/>
                </a:solidFill>
                <a:latin typeface="Calibri"/>
                <a:ea typeface="Calibri"/>
                <a:cs typeface="Calibri"/>
                <a:sym typeface="Calibri"/>
              </a:rPr>
              <a:t>Υπάρχουν «αθώες» ποσότητες ραδιενέργειας;</a:t>
            </a:r>
            <a:endParaRPr/>
          </a:p>
          <a:p>
            <a:pPr indent="0" lvl="0" marL="0" marR="0" rtl="0" algn="just">
              <a:spcBef>
                <a:spcPts val="0"/>
              </a:spcBef>
              <a:spcAft>
                <a:spcPts val="0"/>
              </a:spcAft>
              <a:buNone/>
            </a:pPr>
            <a:r>
              <a:rPr b="0" i="1" lang="el-GR" sz="2200" u="none" cap="none" strike="noStrike">
                <a:solidFill>
                  <a:schemeClr val="lt1"/>
                </a:solidFill>
                <a:latin typeface="Calibri"/>
                <a:ea typeface="Calibri"/>
                <a:cs typeface="Calibri"/>
                <a:sym typeface="Calibri"/>
              </a:rPr>
              <a:t>Όχι, δεν υπάρχουν "αθώες" ποσότητες ραδιενέργειας. Γι' αυτό, δεν είμαι υπέρ των ορίων όσον αφορά ραδιενεργά στοιχεία.</a:t>
            </a:r>
            <a:endParaRPr/>
          </a:p>
          <a:p>
            <a:pPr indent="0" lvl="0" marL="0" marR="0" rtl="0" algn="r">
              <a:spcBef>
                <a:spcPts val="0"/>
              </a:spcBef>
              <a:spcAft>
                <a:spcPts val="0"/>
              </a:spcAft>
              <a:buNone/>
            </a:pPr>
            <a:r>
              <a:t/>
            </a:r>
            <a:endParaRPr b="0" i="0" sz="2000" u="none" cap="none" strike="noStrike">
              <a:solidFill>
                <a:schemeClr val="lt1"/>
              </a:solidFill>
              <a:latin typeface="Calibri"/>
              <a:ea typeface="Calibri"/>
              <a:cs typeface="Calibri"/>
              <a:sym typeface="Calibri"/>
            </a:endParaRPr>
          </a:p>
          <a:p>
            <a:pPr indent="0" lvl="0" marL="0" marR="0" rtl="0" algn="r">
              <a:spcBef>
                <a:spcPts val="0"/>
              </a:spcBef>
              <a:spcAft>
                <a:spcPts val="0"/>
              </a:spcAft>
              <a:buNone/>
            </a:pPr>
            <a:r>
              <a:rPr b="1" i="0" lang="el-GR" sz="2000" u="none" cap="none" strike="noStrike">
                <a:solidFill>
                  <a:schemeClr val="lt1"/>
                </a:solidFill>
                <a:latin typeface="Calibri"/>
                <a:ea typeface="Calibri"/>
                <a:cs typeface="Calibri"/>
                <a:sym typeface="Calibri"/>
              </a:rPr>
              <a:t>Από τη συνέντευξη του καθηγητή Θανάση Γεράνιου στο «Βήμα», 15/10/2017</a:t>
            </a:r>
            <a:endParaRPr/>
          </a:p>
          <a:p>
            <a:pPr indent="0" lvl="0" marL="0" marR="0" rtl="0" algn="r">
              <a:spcBef>
                <a:spcPts val="0"/>
              </a:spcBef>
              <a:spcAft>
                <a:spcPts val="0"/>
              </a:spcAft>
              <a:buNone/>
            </a:pPr>
            <a:r>
              <a:rPr b="0" i="0" lang="el-GR" sz="2000" u="sng" cap="none" strike="noStrike">
                <a:solidFill>
                  <a:schemeClr val="hlink"/>
                </a:solidFill>
                <a:latin typeface="Calibri"/>
                <a:ea typeface="Calibri"/>
                <a:cs typeface="Calibri"/>
                <a:sym typeface="Calibri"/>
                <a:hlinkClick r:id="rId3"/>
              </a:rPr>
              <a:t>http://www.tovima.gr/society/article/?aid=907818 </a:t>
            </a:r>
            <a:endParaRPr b="0" i="0" sz="2000" u="none" cap="none" strike="noStrike">
              <a:solidFill>
                <a:schemeClr val="lt1"/>
              </a:solidFill>
              <a:latin typeface="Calibri"/>
              <a:ea typeface="Calibri"/>
              <a:cs typeface="Calibri"/>
              <a:sym typeface="Calibri"/>
            </a:endParaRPr>
          </a:p>
          <a:p>
            <a:pPr indent="0" lvl="0" marL="0" marR="0" rtl="0" algn="r">
              <a:spcBef>
                <a:spcPts val="0"/>
              </a:spcBef>
              <a:spcAft>
                <a:spcPts val="0"/>
              </a:spcAft>
              <a:buNone/>
            </a:pPr>
            <a:r>
              <a:t/>
            </a:r>
            <a:endParaRPr b="0" i="0" sz="2000" u="none" cap="none" strike="noStrike">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l-GR" sz="1200">
                <a:solidFill>
                  <a:schemeClr val="lt1"/>
                </a:solidFill>
                <a:latin typeface="Calibri"/>
                <a:ea typeface="Calibri"/>
                <a:cs typeface="Calibri"/>
                <a:sym typeface="Calibri"/>
              </a:rPr>
              <a:t>Παναγιώτης Σάμιος, Φυσικός. Πειραματικό Λύκειο Ρεθύμνου</a:t>
            </a:r>
            <a:endParaRPr sz="1200">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5"/>
          <p:cNvSpPr txBox="1"/>
          <p:nvPr>
            <p:ph type="title"/>
          </p:nvPr>
        </p:nvSpPr>
        <p:spPr>
          <a:xfrm>
            <a:off x="457200" y="274638"/>
            <a:ext cx="8219256" cy="545861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1" i="0" lang="el-GR" sz="3959" u="none" cap="none" strike="noStrike">
                <a:solidFill>
                  <a:schemeClr val="lt1"/>
                </a:solidFill>
                <a:latin typeface="Calibri"/>
                <a:ea typeface="Calibri"/>
                <a:cs typeface="Calibri"/>
                <a:sym typeface="Calibri"/>
              </a:rPr>
              <a:t>ALARA “As Low As Reasonably Achievable</a:t>
            </a:r>
            <a:r>
              <a:rPr b="0" i="0" lang="el-GR" sz="3959" u="none" cap="none" strike="noStrike">
                <a:solidFill>
                  <a:schemeClr val="lt1"/>
                </a:solidFill>
                <a:latin typeface="Calibri"/>
                <a:ea typeface="Calibri"/>
                <a:cs typeface="Calibri"/>
                <a:sym typeface="Calibri"/>
              </a:rPr>
              <a:t>”</a:t>
            </a:r>
            <a:br>
              <a:rPr b="0" i="0" lang="el-GR" sz="3959" u="none" cap="none" strike="noStrike">
                <a:solidFill>
                  <a:schemeClr val="lt1"/>
                </a:solidFill>
                <a:latin typeface="Calibri"/>
                <a:ea typeface="Calibri"/>
                <a:cs typeface="Calibri"/>
                <a:sym typeface="Calibri"/>
              </a:rPr>
            </a:br>
            <a:r>
              <a:rPr b="0" i="0" lang="el-GR" sz="2520" u="none" cap="none" strike="noStrike">
                <a:solidFill>
                  <a:schemeClr val="lt1"/>
                </a:solidFill>
                <a:latin typeface="Calibri"/>
                <a:ea typeface="Calibri"/>
                <a:cs typeface="Calibri"/>
                <a:sym typeface="Calibri"/>
              </a:rPr>
              <a:t>Αποτελεί την βασική αρχή ακτινοπροστασίας στην ΕΕ.  Όλες οι χώρες-μέλη είναι υποχρεωμένες να εναρμονίζουν τη νομοθεσία τους ανάλογα.</a:t>
            </a:r>
            <a:br>
              <a:rPr b="0" i="0" lang="el-GR" sz="2520" u="none" cap="none" strike="noStrike">
                <a:solidFill>
                  <a:schemeClr val="lt1"/>
                </a:solidFill>
                <a:latin typeface="Calibri"/>
                <a:ea typeface="Calibri"/>
                <a:cs typeface="Calibri"/>
                <a:sym typeface="Calibri"/>
              </a:rPr>
            </a:br>
            <a:br>
              <a:rPr b="0" i="0" lang="el-GR" sz="2520" u="none" cap="none" strike="noStrike">
                <a:solidFill>
                  <a:schemeClr val="lt1"/>
                </a:solidFill>
                <a:latin typeface="Calibri"/>
                <a:ea typeface="Calibri"/>
                <a:cs typeface="Calibri"/>
                <a:sym typeface="Calibri"/>
              </a:rPr>
            </a:br>
            <a:r>
              <a:rPr b="1" i="0" lang="el-GR" sz="3240" u="none" cap="none" strike="noStrike">
                <a:solidFill>
                  <a:schemeClr val="lt1"/>
                </a:solidFill>
                <a:latin typeface="Calibri"/>
                <a:ea typeface="Calibri"/>
                <a:cs typeface="Calibri"/>
                <a:sym typeface="Calibri"/>
              </a:rPr>
              <a:t>Αιτιολόγηση</a:t>
            </a:r>
            <a:br>
              <a:rPr b="0" i="0" lang="el-GR" sz="2430" u="none" cap="none" strike="noStrike">
                <a:solidFill>
                  <a:schemeClr val="lt1"/>
                </a:solidFill>
                <a:latin typeface="Calibri"/>
                <a:ea typeface="Calibri"/>
                <a:cs typeface="Calibri"/>
                <a:sym typeface="Calibri"/>
              </a:rPr>
            </a:br>
            <a:r>
              <a:rPr b="0" i="1" lang="el-GR" sz="2430" u="none" cap="none" strike="noStrike">
                <a:solidFill>
                  <a:schemeClr val="lt1"/>
                </a:solidFill>
                <a:latin typeface="Calibri"/>
                <a:ea typeface="Calibri"/>
                <a:cs typeface="Calibri"/>
                <a:sym typeface="Calibri"/>
              </a:rPr>
              <a:t>«Κάθε εφαρµογή που ενέχει έκθεση σε ιοντίζουσα ακτινοβολία πρέπει να αποφέρει ικανοποιητικό όφελος στα εκτιθέµενα άτοµα ή στο κοινωνικό σύνολο, έτσι ώστε να αντισταθµίζεται η πιθανή βλάβη την οποία αυτή µπορεί να προκαλέσει.»</a:t>
            </a:r>
            <a:br>
              <a:rPr b="0" i="0" lang="el-GR" sz="2430" u="none" cap="none" strike="noStrike">
                <a:solidFill>
                  <a:schemeClr val="lt1"/>
                </a:solidFill>
                <a:latin typeface="Calibri"/>
                <a:ea typeface="Calibri"/>
                <a:cs typeface="Calibri"/>
                <a:sym typeface="Calibri"/>
              </a:rPr>
            </a:br>
            <a:r>
              <a:rPr b="0" i="0" lang="el-GR" sz="2430" u="none" cap="none" strike="noStrike">
                <a:solidFill>
                  <a:schemeClr val="lt1"/>
                </a:solidFill>
                <a:latin typeface="Calibri"/>
                <a:ea typeface="Calibri"/>
                <a:cs typeface="Calibri"/>
                <a:sym typeface="Calibri"/>
              </a:rPr>
              <a:t>Σε κάθε περίπτωση</a:t>
            </a:r>
            <a:r>
              <a:rPr b="0" i="0" lang="el-GR" sz="2430" u="sng" cap="none" strike="noStrike">
                <a:solidFill>
                  <a:schemeClr val="lt1"/>
                </a:solidFill>
                <a:latin typeface="Calibri"/>
                <a:ea typeface="Calibri"/>
                <a:cs typeface="Calibri"/>
                <a:sym typeface="Calibri"/>
              </a:rPr>
              <a:t>, λαμβάνονται υπόψη κοινωνικοί και οικονομικοί παράγοντες. </a:t>
            </a:r>
            <a:endParaRPr b="0" i="0" sz="2430" u="sng" cap="none" strike="noStrike">
              <a:solidFill>
                <a:schemeClr val="lt1"/>
              </a:solidFill>
              <a:latin typeface="Calibri"/>
              <a:ea typeface="Calibri"/>
              <a:cs typeface="Calibri"/>
              <a:sym typeface="Calibri"/>
            </a:endParaRPr>
          </a:p>
        </p:txBody>
      </p:sp>
      <p:sp>
        <p:nvSpPr>
          <p:cNvPr id="248" name="Google Shape;248;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l-GR" sz="1200">
                <a:solidFill>
                  <a:schemeClr val="lt1"/>
                </a:solidFill>
                <a:latin typeface="Calibri"/>
                <a:ea typeface="Calibri"/>
                <a:cs typeface="Calibri"/>
                <a:sym typeface="Calibri"/>
              </a:rPr>
              <a:t>Παναγιώτης Σάμιος, Φυσικός. Πειραματικό Λύκειο Ρεθύμνου</a:t>
            </a:r>
            <a:endParaRPr sz="12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4400"/>
              <a:buFont typeface="Calibri"/>
              <a:buNone/>
            </a:pPr>
            <a:r>
              <a:rPr b="0" i="0" lang="el-GR" sz="4400" u="none" cap="none" strike="noStrike">
                <a:solidFill>
                  <a:schemeClr val="lt1"/>
                </a:solidFill>
                <a:latin typeface="Calibri"/>
                <a:ea typeface="Calibri"/>
                <a:cs typeface="Calibri"/>
                <a:sym typeface="Calibri"/>
              </a:rPr>
              <a:t>Είδη ραδιενεργού ακτινοβολίας</a:t>
            </a:r>
            <a:endParaRPr b="0" i="0" sz="4400" u="none" cap="none" strike="noStrike">
              <a:solidFill>
                <a:schemeClr val="lt1"/>
              </a:solidFill>
              <a:latin typeface="Calibri"/>
              <a:ea typeface="Calibri"/>
              <a:cs typeface="Calibri"/>
              <a:sym typeface="Calibri"/>
            </a:endParaRPr>
          </a:p>
        </p:txBody>
      </p:sp>
      <p:sp>
        <p:nvSpPr>
          <p:cNvPr id="104" name="Google Shape;104;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lt1"/>
              </a:buClr>
              <a:buSzPts val="2960"/>
              <a:buFont typeface="Arial"/>
              <a:buChar char="•"/>
            </a:pPr>
            <a:r>
              <a:rPr b="0" i="0" lang="el-GR" sz="2960" u="none" cap="none" strike="noStrike">
                <a:solidFill>
                  <a:schemeClr val="lt1"/>
                </a:solidFill>
                <a:latin typeface="Calibri"/>
                <a:ea typeface="Calibri"/>
                <a:cs typeface="Calibri"/>
                <a:sym typeface="Calibri"/>
              </a:rPr>
              <a:t>Κάθε ραδιενεργός διάσπαση (decay) συνοδεύεται από εκπομπή ακτινοβολίας.  Υπάρχουν τρεις τύποι:</a:t>
            </a:r>
            <a:endParaRPr/>
          </a:p>
          <a:p>
            <a:pPr indent="-285750" lvl="1" marL="742950" marR="0" rtl="0" algn="just">
              <a:spcBef>
                <a:spcPts val="518"/>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Ακτινοβολία (ή σωματίδια) α (alpha rays/particles)</a:t>
            </a:r>
            <a:endParaRPr b="1" i="0" sz="2590" u="none" cap="none" strike="noStrike">
              <a:solidFill>
                <a:schemeClr val="lt1"/>
              </a:solidFill>
              <a:latin typeface="Calibri"/>
              <a:ea typeface="Calibri"/>
              <a:cs typeface="Calibri"/>
              <a:sym typeface="Calibri"/>
            </a:endParaRPr>
          </a:p>
          <a:p>
            <a:pPr indent="-285750" lvl="1" marL="742950" marR="0" rtl="0" algn="just">
              <a:spcBef>
                <a:spcPts val="518"/>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Ακτινοβολία (ή σωματίδια) β (beta rays/particles)</a:t>
            </a:r>
            <a:endParaRPr/>
          </a:p>
          <a:p>
            <a:pPr indent="-285750" lvl="1" marL="742950" marR="0" rtl="0" algn="just">
              <a:spcBef>
                <a:spcPts val="518"/>
              </a:spcBef>
              <a:spcAft>
                <a:spcPts val="0"/>
              </a:spcAft>
              <a:buClr>
                <a:schemeClr val="lt1"/>
              </a:buClr>
              <a:buSzPts val="2590"/>
              <a:buFont typeface="Arial"/>
              <a:buChar char="–"/>
            </a:pPr>
            <a:r>
              <a:rPr b="1" i="0" lang="el-GR" sz="2590" u="none" cap="none" strike="noStrike">
                <a:solidFill>
                  <a:schemeClr val="lt1"/>
                </a:solidFill>
                <a:latin typeface="Calibri"/>
                <a:ea typeface="Calibri"/>
                <a:cs typeface="Calibri"/>
                <a:sym typeface="Calibri"/>
              </a:rPr>
              <a:t>Ακτινοβολία γ (gamma rays)</a:t>
            </a:r>
            <a:endParaRPr/>
          </a:p>
          <a:p>
            <a:pPr indent="-342900" lvl="0" marL="342900" marR="0" rtl="0" algn="just">
              <a:spcBef>
                <a:spcPts val="592"/>
              </a:spcBef>
              <a:spcAft>
                <a:spcPts val="0"/>
              </a:spcAft>
              <a:buClr>
                <a:schemeClr val="lt1"/>
              </a:buClr>
              <a:buSzPts val="2960"/>
              <a:buFont typeface="Arial"/>
              <a:buChar char="•"/>
            </a:pPr>
            <a:r>
              <a:rPr b="0" i="0" lang="el-GR" sz="2960" u="none" cap="none" strike="noStrike">
                <a:solidFill>
                  <a:schemeClr val="lt1"/>
                </a:solidFill>
                <a:latin typeface="Calibri"/>
                <a:ea typeface="Calibri"/>
                <a:cs typeface="Calibri"/>
                <a:sym typeface="Calibri"/>
              </a:rPr>
              <a:t>Το είδος της εκπεμπόμενης ακτινοβολίας εξαρτάται από τον τρόπο διάσπασης</a:t>
            </a:r>
            <a:endParaRPr b="0" i="0" sz="2960" u="none" cap="none" strike="noStrike">
              <a:solidFill>
                <a:schemeClr val="lt1"/>
              </a:solidFill>
              <a:latin typeface="Calibri"/>
              <a:ea typeface="Calibri"/>
              <a:cs typeface="Calibri"/>
              <a:sym typeface="Calibri"/>
            </a:endParaRPr>
          </a:p>
        </p:txBody>
      </p:sp>
      <p:sp>
        <p:nvSpPr>
          <p:cNvPr id="105" name="Google Shape;105;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6"/>
          <p:cNvSpPr txBox="1"/>
          <p:nvPr>
            <p:ph type="title"/>
          </p:nvPr>
        </p:nvSpPr>
        <p:spPr>
          <a:xfrm>
            <a:off x="467544" y="404664"/>
            <a:ext cx="8229600" cy="1143000"/>
          </a:xfrm>
          <a:prstGeom prst="rect">
            <a:avLst/>
          </a:prstGeom>
          <a:blipFill rotWithShape="1">
            <a:blip r:embed="rId3">
              <a:alphaModFix/>
            </a:blip>
            <a:stretch>
              <a:fillRect b="-15954" l="0" r="0" t="-9572"/>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SzPts val="4400"/>
              <a:buFont typeface="Calibri"/>
              <a:buNone/>
            </a:pPr>
            <a:r>
              <a:rPr b="0" i="0" lang="el-GR" sz="4400" u="none" cap="none" strike="noStrike">
                <a:latin typeface="Calibri"/>
                <a:ea typeface="Calibri"/>
                <a:cs typeface="Calibri"/>
                <a:sym typeface="Calibri"/>
              </a:rPr>
              <a:t> </a:t>
            </a:r>
            <a:endParaRPr/>
          </a:p>
        </p:txBody>
      </p:sp>
      <p:pic>
        <p:nvPicPr>
          <p:cNvPr id="111" name="Google Shape;111;p16"/>
          <p:cNvPicPr preferRelativeResize="0"/>
          <p:nvPr/>
        </p:nvPicPr>
        <p:blipFill rotWithShape="1">
          <a:blip r:embed="rId4">
            <a:alphaModFix/>
          </a:blip>
          <a:srcRect b="0" l="0" r="0" t="0"/>
          <a:stretch/>
        </p:blipFill>
        <p:spPr>
          <a:xfrm>
            <a:off x="683567" y="2420888"/>
            <a:ext cx="7704857" cy="3240360"/>
          </a:xfrm>
          <a:prstGeom prst="rect">
            <a:avLst/>
          </a:prstGeom>
          <a:noFill/>
          <a:ln>
            <a:noFill/>
          </a:ln>
        </p:spPr>
      </p:pic>
      <p:sp>
        <p:nvSpPr>
          <p:cNvPr id="112" name="Google Shape;112;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Διάσπαση-β</a:t>
            </a:r>
            <a:br>
              <a:rPr b="0" i="0" lang="el-GR" sz="3959" u="none" cap="none" strike="noStrike">
                <a:solidFill>
                  <a:schemeClr val="lt1"/>
                </a:solidFill>
                <a:latin typeface="Calibri"/>
                <a:ea typeface="Calibri"/>
                <a:cs typeface="Calibri"/>
                <a:sym typeface="Calibri"/>
              </a:rPr>
            </a:br>
            <a:r>
              <a:rPr b="0" i="0" lang="el-GR" sz="2880" u="none" cap="none" strike="noStrike">
                <a:solidFill>
                  <a:schemeClr val="lt1"/>
                </a:solidFill>
                <a:latin typeface="Calibri"/>
                <a:ea typeface="Calibri"/>
                <a:cs typeface="Calibri"/>
                <a:sym typeface="Calibri"/>
              </a:rPr>
              <a:t>Το σωματίδιο β είναι ένα ηλεκτρόνιο</a:t>
            </a:r>
            <a:endParaRPr b="0" i="0" sz="3959" u="none" cap="none" strike="noStrike">
              <a:solidFill>
                <a:schemeClr val="lt1"/>
              </a:solidFill>
              <a:latin typeface="Calibri"/>
              <a:ea typeface="Calibri"/>
              <a:cs typeface="Calibri"/>
              <a:sym typeface="Calibri"/>
            </a:endParaRPr>
          </a:p>
        </p:txBody>
      </p:sp>
      <p:pic>
        <p:nvPicPr>
          <p:cNvPr id="118" name="Google Shape;118;p17"/>
          <p:cNvPicPr preferRelativeResize="0"/>
          <p:nvPr/>
        </p:nvPicPr>
        <p:blipFill rotWithShape="1">
          <a:blip r:embed="rId3">
            <a:alphaModFix/>
          </a:blip>
          <a:srcRect b="0" l="0" r="0" t="0"/>
          <a:stretch/>
        </p:blipFill>
        <p:spPr>
          <a:xfrm>
            <a:off x="1043608" y="1887836"/>
            <a:ext cx="7442019" cy="4220475"/>
          </a:xfrm>
          <a:prstGeom prst="rect">
            <a:avLst/>
          </a:prstGeom>
          <a:noFill/>
          <a:ln>
            <a:noFill/>
          </a:ln>
        </p:spPr>
      </p:pic>
      <p:sp>
        <p:nvSpPr>
          <p:cNvPr id="119" name="Google Shape;119;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457200" y="274638"/>
            <a:ext cx="8219256" cy="193022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959"/>
              <a:buFont typeface="Calibri"/>
              <a:buNone/>
            </a:pPr>
            <a:r>
              <a:rPr b="0" i="0" lang="el-GR" sz="3959" u="none" cap="none" strike="noStrike">
                <a:solidFill>
                  <a:schemeClr val="lt1"/>
                </a:solidFill>
                <a:latin typeface="Calibri"/>
                <a:ea typeface="Calibri"/>
                <a:cs typeface="Calibri"/>
                <a:sym typeface="Calibri"/>
              </a:rPr>
              <a:t>«Διάσπαση»-γ</a:t>
            </a:r>
            <a:br>
              <a:rPr b="0" i="0" lang="el-GR" sz="3959" u="none" cap="none" strike="noStrike">
                <a:solidFill>
                  <a:schemeClr val="lt1"/>
                </a:solidFill>
                <a:latin typeface="Calibri"/>
                <a:ea typeface="Calibri"/>
                <a:cs typeface="Calibri"/>
                <a:sym typeface="Calibri"/>
              </a:rPr>
            </a:br>
            <a:r>
              <a:rPr b="0" i="0" lang="el-GR" sz="2160" u="none" cap="none" strike="noStrike">
                <a:solidFill>
                  <a:schemeClr val="lt1"/>
                </a:solidFill>
                <a:latin typeface="Calibri"/>
                <a:ea typeface="Calibri"/>
                <a:cs typeface="Calibri"/>
                <a:sym typeface="Calibri"/>
              </a:rPr>
              <a:t>Τις περισσότερες φορές ο θυγατρικός πυρήνας που προκύπτει από μια διάσπαση α ή β βρίσκεται σε διεγερμένη κατάσταση.  Περιέχει δηλαδή περισσότερη ενέργεια από ότι συνήθως.  Τότε εκπέμπει ηλεκτρομαγνητική ακτινοβολία πολύ υψηλής ενέργειας (φωτόνιο γ) και «ηρεμεί».</a:t>
            </a:r>
            <a:endParaRPr b="0" i="0" sz="3959" u="none" cap="none" strike="noStrike">
              <a:solidFill>
                <a:schemeClr val="lt1"/>
              </a:solidFill>
              <a:latin typeface="Calibri"/>
              <a:ea typeface="Calibri"/>
              <a:cs typeface="Calibri"/>
              <a:sym typeface="Calibri"/>
            </a:endParaRPr>
          </a:p>
        </p:txBody>
      </p:sp>
      <p:pic>
        <p:nvPicPr>
          <p:cNvPr id="125" name="Google Shape;125;p18"/>
          <p:cNvPicPr preferRelativeResize="0"/>
          <p:nvPr/>
        </p:nvPicPr>
        <p:blipFill rotWithShape="1">
          <a:blip r:embed="rId3">
            <a:alphaModFix/>
          </a:blip>
          <a:srcRect b="0" l="0" r="0" t="0"/>
          <a:stretch/>
        </p:blipFill>
        <p:spPr>
          <a:xfrm>
            <a:off x="1187624" y="2354003"/>
            <a:ext cx="7306442" cy="4053740"/>
          </a:xfrm>
          <a:prstGeom prst="rect">
            <a:avLst/>
          </a:prstGeom>
          <a:noFill/>
          <a:ln>
            <a:noFill/>
          </a:ln>
        </p:spPr>
      </p:pic>
      <p:sp>
        <p:nvSpPr>
          <p:cNvPr id="126" name="Google Shape;126;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19"/>
          <p:cNvSpPr txBox="1"/>
          <p:nvPr>
            <p:ph type="title"/>
          </p:nvPr>
        </p:nvSpPr>
        <p:spPr>
          <a:xfrm>
            <a:off x="457200" y="274638"/>
            <a:ext cx="8147248" cy="351440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40"/>
              <a:buFont typeface="Calibri"/>
              <a:buNone/>
            </a:pPr>
            <a:r>
              <a:rPr b="0" i="0" lang="el-GR" sz="3240" u="none" cap="none" strike="noStrike">
                <a:solidFill>
                  <a:schemeClr val="lt1"/>
                </a:solidFill>
                <a:latin typeface="Calibri"/>
                <a:ea typeface="Calibri"/>
                <a:cs typeface="Calibri"/>
                <a:sym typeface="Calibri"/>
              </a:rPr>
              <a:t>Όλοι έχουμε ακούσει ότι η ραδιενέργεια είναι επικίνδυνη.  Γιατί συμβαίνει αυτό;</a:t>
            </a:r>
            <a:br>
              <a:rPr b="0" i="0" lang="el-GR" sz="3240" u="none" cap="none" strike="noStrike">
                <a:solidFill>
                  <a:schemeClr val="lt1"/>
                </a:solidFill>
                <a:latin typeface="Calibri"/>
                <a:ea typeface="Calibri"/>
                <a:cs typeface="Calibri"/>
                <a:sym typeface="Calibri"/>
              </a:rPr>
            </a:br>
            <a:r>
              <a:rPr b="0" i="0" lang="el-GR" sz="2160" u="none" cap="none" strike="noStrike">
                <a:solidFill>
                  <a:schemeClr val="lt1"/>
                </a:solidFill>
                <a:latin typeface="Calibri"/>
                <a:ea typeface="Calibri"/>
                <a:cs typeface="Calibri"/>
                <a:sym typeface="Calibri"/>
              </a:rPr>
              <a:t>Το πρόβλημα είναι η ενέργεια που μεταφέρουν οι ραδιενεργές ακτινοβολίες.  Η ενέργεια αυτή είναι τόσο μεγάλη που εάν  οι ακτίνες συγκρουστούν με ένα άτομο μπορούν να του αποσπάσουν ένα ή περισσότερα ηλεκτρόνια.  Να προκαλέσουν δηλαδή </a:t>
            </a:r>
            <a:r>
              <a:rPr b="1" i="0" lang="el-GR" sz="2160" u="none" cap="none" strike="noStrike">
                <a:solidFill>
                  <a:schemeClr val="lt1"/>
                </a:solidFill>
                <a:latin typeface="Calibri"/>
                <a:ea typeface="Calibri"/>
                <a:cs typeface="Calibri"/>
                <a:sym typeface="Calibri"/>
              </a:rPr>
              <a:t>ιονισμό. </a:t>
            </a:r>
            <a:r>
              <a:rPr b="0" i="0" lang="el-GR" sz="2160" u="none" cap="none" strike="noStrike">
                <a:solidFill>
                  <a:schemeClr val="lt1"/>
                </a:solidFill>
                <a:latin typeface="Calibri"/>
                <a:ea typeface="Calibri"/>
                <a:cs typeface="Calibri"/>
                <a:sym typeface="Calibri"/>
              </a:rPr>
              <a:t>Κάθε πυρήνας που διασπάται είναι σαν ένα πιστόλι που εκπυρσοκροτεί.  Μόνο που η ενέργεια του «βλήματος»  αντί όχι σε σφαίρα αλλά σε έναν </a:t>
            </a:r>
            <a:r>
              <a:rPr b="1" i="0" lang="el-GR" sz="2160" u="none" cap="none" strike="noStrike">
                <a:solidFill>
                  <a:schemeClr val="lt1"/>
                </a:solidFill>
                <a:latin typeface="Calibri"/>
                <a:ea typeface="Calibri"/>
                <a:cs typeface="Calibri"/>
                <a:sym typeface="Calibri"/>
              </a:rPr>
              <a:t>πύραυλο</a:t>
            </a:r>
            <a:r>
              <a:rPr b="0" i="0" lang="el-GR" sz="2160" u="none" cap="none" strike="noStrike">
                <a:solidFill>
                  <a:schemeClr val="lt1"/>
                </a:solidFill>
                <a:latin typeface="Calibri"/>
                <a:ea typeface="Calibri"/>
                <a:cs typeface="Calibri"/>
                <a:sym typeface="Calibri"/>
              </a:rPr>
              <a:t>!</a:t>
            </a:r>
            <a:r>
              <a:rPr b="1" i="0" lang="el-GR" sz="2160" u="none" cap="none" strike="noStrike">
                <a:solidFill>
                  <a:schemeClr val="lt1"/>
                </a:solidFill>
                <a:latin typeface="Calibri"/>
                <a:ea typeface="Calibri"/>
                <a:cs typeface="Calibri"/>
                <a:sym typeface="Calibri"/>
              </a:rPr>
              <a:t> </a:t>
            </a:r>
            <a:endParaRPr b="0" i="0" sz="2160" u="none" cap="none" strike="noStrike">
              <a:solidFill>
                <a:schemeClr val="lt1"/>
              </a:solidFill>
              <a:latin typeface="Calibri"/>
              <a:ea typeface="Calibri"/>
              <a:cs typeface="Calibri"/>
              <a:sym typeface="Calibri"/>
            </a:endParaRPr>
          </a:p>
        </p:txBody>
      </p:sp>
      <p:pic>
        <p:nvPicPr>
          <p:cNvPr id="132" name="Google Shape;132;p19"/>
          <p:cNvPicPr preferRelativeResize="0"/>
          <p:nvPr/>
        </p:nvPicPr>
        <p:blipFill rotWithShape="1">
          <a:blip r:embed="rId3">
            <a:alphaModFix/>
          </a:blip>
          <a:srcRect b="0" l="0" r="0" t="0"/>
          <a:stretch/>
        </p:blipFill>
        <p:spPr>
          <a:xfrm>
            <a:off x="2699792" y="3717032"/>
            <a:ext cx="3672408" cy="2680997"/>
          </a:xfrm>
          <a:prstGeom prst="rect">
            <a:avLst/>
          </a:prstGeom>
          <a:noFill/>
          <a:ln>
            <a:noFill/>
          </a:ln>
        </p:spPr>
      </p:pic>
      <p:sp>
        <p:nvSpPr>
          <p:cNvPr id="133" name="Google Shape;133;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0"/>
          <p:cNvSpPr txBox="1"/>
          <p:nvPr>
            <p:ph type="title"/>
          </p:nvPr>
        </p:nvSpPr>
        <p:spPr>
          <a:xfrm>
            <a:off x="467544" y="0"/>
            <a:ext cx="3008313" cy="116205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chemeClr val="lt1"/>
              </a:buClr>
              <a:buSzPts val="1979"/>
              <a:buFont typeface="Calibri"/>
              <a:buNone/>
            </a:pPr>
            <a:r>
              <a:rPr b="1" i="0" lang="el-GR" sz="1979" u="none" cap="none" strike="noStrike">
                <a:solidFill>
                  <a:schemeClr val="lt1"/>
                </a:solidFill>
                <a:latin typeface="Calibri"/>
                <a:ea typeface="Calibri"/>
                <a:cs typeface="Calibri"/>
                <a:sym typeface="Calibri"/>
              </a:rPr>
              <a:t>Ιονίζουσες ακτινοβολίες</a:t>
            </a:r>
            <a:br>
              <a:rPr b="1" i="0" lang="el-GR" sz="1800" u="none" cap="none" strike="noStrike">
                <a:solidFill>
                  <a:schemeClr val="lt1"/>
                </a:solidFill>
                <a:latin typeface="Calibri"/>
                <a:ea typeface="Calibri"/>
                <a:cs typeface="Calibri"/>
                <a:sym typeface="Calibri"/>
              </a:rPr>
            </a:br>
            <a:br>
              <a:rPr b="1" i="0" lang="el-GR" sz="1800" u="none" cap="none" strike="noStrike">
                <a:solidFill>
                  <a:schemeClr val="lt1"/>
                </a:solidFill>
                <a:latin typeface="Calibri"/>
                <a:ea typeface="Calibri"/>
                <a:cs typeface="Calibri"/>
                <a:sym typeface="Calibri"/>
              </a:rPr>
            </a:br>
            <a:endParaRPr b="1" i="0" sz="1800" u="none" cap="none" strike="noStrike">
              <a:solidFill>
                <a:schemeClr val="lt1"/>
              </a:solidFill>
              <a:latin typeface="Calibri"/>
              <a:ea typeface="Calibri"/>
              <a:cs typeface="Calibri"/>
              <a:sym typeface="Calibri"/>
            </a:endParaRPr>
          </a:p>
        </p:txBody>
      </p:sp>
      <p:pic>
        <p:nvPicPr>
          <p:cNvPr id="139" name="Google Shape;139;p20"/>
          <p:cNvPicPr preferRelativeResize="0"/>
          <p:nvPr>
            <p:ph idx="1" type="body"/>
          </p:nvPr>
        </p:nvPicPr>
        <p:blipFill rotWithShape="1">
          <a:blip r:embed="rId3">
            <a:alphaModFix/>
          </a:blip>
          <a:srcRect b="0" l="0" r="0" t="0"/>
          <a:stretch/>
        </p:blipFill>
        <p:spPr>
          <a:xfrm>
            <a:off x="4932040" y="1340768"/>
            <a:ext cx="3810000" cy="3810000"/>
          </a:xfrm>
          <a:prstGeom prst="rect">
            <a:avLst/>
          </a:prstGeom>
          <a:noFill/>
          <a:ln>
            <a:noFill/>
          </a:ln>
        </p:spPr>
      </p:pic>
      <p:sp>
        <p:nvSpPr>
          <p:cNvPr id="140" name="Google Shape;140;p20"/>
          <p:cNvSpPr txBox="1"/>
          <p:nvPr>
            <p:ph idx="2" type="body"/>
          </p:nvPr>
        </p:nvSpPr>
        <p:spPr>
          <a:xfrm>
            <a:off x="395536" y="548680"/>
            <a:ext cx="4320480" cy="5328592"/>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Clr>
                <a:schemeClr val="lt1"/>
              </a:buClr>
              <a:buSzPts val="2000"/>
              <a:buFont typeface="Arial"/>
              <a:buNone/>
            </a:pPr>
            <a:r>
              <a:rPr b="0" i="0" lang="el-GR" sz="2000" u="none" cap="none" strike="noStrike">
                <a:solidFill>
                  <a:schemeClr val="lt1"/>
                </a:solidFill>
                <a:latin typeface="Calibri"/>
                <a:ea typeface="Calibri"/>
                <a:cs typeface="Calibri"/>
                <a:sym typeface="Calibri"/>
              </a:rPr>
              <a:t>Οι ακτινοβολίες που μπορούν να προκαλέσουν ιον(τ)ισμό (δηλ. να δημιουργήσουν ιόντα) ονομάζονται </a:t>
            </a:r>
            <a:r>
              <a:rPr b="1" i="0" lang="el-GR" sz="2000" u="none" cap="none" strike="noStrike">
                <a:solidFill>
                  <a:schemeClr val="lt1"/>
                </a:solidFill>
                <a:latin typeface="Calibri"/>
                <a:ea typeface="Calibri"/>
                <a:cs typeface="Calibri"/>
                <a:sym typeface="Calibri"/>
              </a:rPr>
              <a:t>ιον(τ)ίζουσες</a:t>
            </a:r>
            <a:r>
              <a:rPr b="0" i="0" lang="el-GR" sz="2000" u="none" cap="none" strike="noStrike">
                <a:solidFill>
                  <a:schemeClr val="lt1"/>
                </a:solidFill>
                <a:latin typeface="Calibri"/>
                <a:ea typeface="Calibri"/>
                <a:cs typeface="Calibri"/>
                <a:sym typeface="Calibri"/>
              </a:rPr>
              <a:t>.  Εκτός από τις ραδιενεργές, ιονίζουσες ακτινοβολίες είναι οι ακτίνες Χ, οι υπεριώδεις ακτίνες του Ήλιου και η κοσμική ακτινοβολία.</a:t>
            </a:r>
            <a:endParaRPr/>
          </a:p>
          <a:p>
            <a:pPr indent="0" lvl="0" marL="0" marR="0" rtl="0" algn="just">
              <a:spcBef>
                <a:spcPts val="400"/>
              </a:spcBef>
              <a:spcAft>
                <a:spcPts val="0"/>
              </a:spcAft>
              <a:buClr>
                <a:schemeClr val="lt1"/>
              </a:buClr>
              <a:buSzPts val="2000"/>
              <a:buFont typeface="Arial"/>
              <a:buNone/>
            </a:pPr>
            <a:r>
              <a:rPr b="0" i="0" lang="el-GR" sz="2000" u="none" cap="none" strike="noStrike">
                <a:solidFill>
                  <a:schemeClr val="lt1"/>
                </a:solidFill>
                <a:latin typeface="Calibri"/>
                <a:ea typeface="Calibri"/>
                <a:cs typeface="Calibri"/>
                <a:sym typeface="Calibri"/>
              </a:rPr>
              <a:t>Η δημιουργία ιόντων στα κύτταρα των ζωντανών οργανισμών έχει σαν αποτέλεσμα μια σειρά από χημικές αντιδράσεις «εκτός προγράμματος», που οδηγούν σε αλλοίωση ή καταστροφή DNA ή ακόμα και καταστροφή κυττάρων.  Στην περίπτωση όπου η δόση της ακτινοβολίας είναι πολύ μεγάλη έχουμε καταστροφή ιστών.  Στις βιολογικές επιπτώσεις θα επανέλθουμε  αργότερα.</a:t>
            </a:r>
            <a:endParaRPr b="0" i="0" sz="2000" u="none" cap="none" strike="noStrike">
              <a:solidFill>
                <a:schemeClr val="lt1"/>
              </a:solidFill>
              <a:latin typeface="Calibri"/>
              <a:ea typeface="Calibri"/>
              <a:cs typeface="Calibri"/>
              <a:sym typeface="Calibri"/>
            </a:endParaRPr>
          </a:p>
        </p:txBody>
      </p:sp>
      <p:sp>
        <p:nvSpPr>
          <p:cNvPr id="141" name="Google Shape;141;p20"/>
          <p:cNvSpPr txBox="1"/>
          <p:nvPr>
            <p:ph idx="11" type="ftr"/>
          </p:nvPr>
        </p:nvSpPr>
        <p:spPr>
          <a:xfrm>
            <a:off x="6248400" y="630932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4400"/>
              <a:buFont typeface="Calibri"/>
              <a:buNone/>
            </a:pPr>
            <a:r>
              <a:rPr b="0" i="0" lang="el-GR" sz="4400" u="none" cap="none" strike="noStrike">
                <a:solidFill>
                  <a:schemeClr val="lt1"/>
                </a:solidFill>
                <a:latin typeface="Calibri"/>
                <a:ea typeface="Calibri"/>
                <a:cs typeface="Calibri"/>
                <a:sym typeface="Calibri"/>
              </a:rPr>
              <a:t>Τι </a:t>
            </a:r>
            <a:r>
              <a:rPr b="0" i="0" lang="el-GR" sz="4400" u="sng" cap="none" strike="noStrike">
                <a:solidFill>
                  <a:schemeClr val="lt1"/>
                </a:solidFill>
                <a:latin typeface="Calibri"/>
                <a:ea typeface="Calibri"/>
                <a:cs typeface="Calibri"/>
                <a:sym typeface="Calibri"/>
              </a:rPr>
              <a:t>δεν </a:t>
            </a:r>
            <a:r>
              <a:rPr b="0" i="0" lang="el-GR" sz="4400" u="none" cap="none" strike="noStrike">
                <a:solidFill>
                  <a:schemeClr val="lt1"/>
                </a:solidFill>
                <a:latin typeface="Calibri"/>
                <a:ea typeface="Calibri"/>
                <a:cs typeface="Calibri"/>
                <a:sym typeface="Calibri"/>
              </a:rPr>
              <a:t>είναι ραδιενέργεια.</a:t>
            </a:r>
            <a:endParaRPr b="0" i="0" sz="4400" u="none" cap="none" strike="noStrike">
              <a:solidFill>
                <a:schemeClr val="lt1"/>
              </a:solidFill>
              <a:latin typeface="Calibri"/>
              <a:ea typeface="Calibri"/>
              <a:cs typeface="Calibri"/>
              <a:sym typeface="Calibri"/>
            </a:endParaRPr>
          </a:p>
        </p:txBody>
      </p:sp>
      <p:sp>
        <p:nvSpPr>
          <p:cNvPr id="147" name="Google Shape;147;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lt1"/>
              </a:buClr>
              <a:buSzPts val="2800"/>
              <a:buFont typeface="Arial"/>
              <a:buChar char="•"/>
            </a:pPr>
            <a:r>
              <a:rPr b="0" i="0" lang="el-GR" sz="2800" u="none" cap="none" strike="noStrike">
                <a:solidFill>
                  <a:schemeClr val="lt1"/>
                </a:solidFill>
                <a:latin typeface="Calibri"/>
                <a:ea typeface="Calibri"/>
                <a:cs typeface="Calibri"/>
                <a:sym typeface="Calibri"/>
              </a:rPr>
              <a:t>Υπάρχει η τάση να θεωρούμε ραδιενεργή κάθε πηγή ακτινοβολίας (ιονίζουσας ή όχι) αν είναι επικίνδυνη ή θεωρείται ύποπτη.  Πρόκειται για παρανόηση.  </a:t>
            </a:r>
            <a:r>
              <a:rPr b="1" i="0" lang="el-GR" sz="2800" u="none" cap="none" strike="noStrike">
                <a:solidFill>
                  <a:schemeClr val="lt1"/>
                </a:solidFill>
                <a:latin typeface="Calibri"/>
                <a:ea typeface="Calibri"/>
                <a:cs typeface="Calibri"/>
                <a:sym typeface="Calibri"/>
              </a:rPr>
              <a:t>Δεν εκπέμπουν ραδιενέργεια (και δεν προκαλούν ιονισμό):</a:t>
            </a:r>
            <a:endParaRPr/>
          </a:p>
          <a:p>
            <a:pPr indent="-285750" lvl="1" marL="742950" marR="0" rtl="0" algn="just">
              <a:spcBef>
                <a:spcPts val="720"/>
              </a:spcBef>
              <a:spcAft>
                <a:spcPts val="0"/>
              </a:spcAft>
              <a:buClr>
                <a:schemeClr val="lt1"/>
              </a:buClr>
              <a:buSzPts val="3600"/>
              <a:buFont typeface="Arial"/>
              <a:buChar char="–"/>
            </a:pPr>
            <a:r>
              <a:rPr b="0" i="0" lang="el-GR" sz="3600" u="none" cap="none" strike="noStrike">
                <a:solidFill>
                  <a:schemeClr val="lt1"/>
                </a:solidFill>
                <a:latin typeface="Calibri"/>
                <a:ea typeface="Calibri"/>
                <a:cs typeface="Calibri"/>
                <a:sym typeface="Calibri"/>
              </a:rPr>
              <a:t>Το κινητό τηλέφωνο</a:t>
            </a:r>
            <a:endParaRPr/>
          </a:p>
          <a:p>
            <a:pPr indent="-285750" lvl="1" marL="742950" marR="0" rtl="0" algn="just">
              <a:spcBef>
                <a:spcPts val="720"/>
              </a:spcBef>
              <a:spcAft>
                <a:spcPts val="0"/>
              </a:spcAft>
              <a:buClr>
                <a:schemeClr val="lt1"/>
              </a:buClr>
              <a:buSzPts val="3600"/>
              <a:buFont typeface="Arial"/>
              <a:buChar char="–"/>
            </a:pPr>
            <a:r>
              <a:rPr b="0" i="0" lang="el-GR" sz="3600" u="none" cap="none" strike="noStrike">
                <a:solidFill>
                  <a:schemeClr val="lt1"/>
                </a:solidFill>
                <a:latin typeface="Calibri"/>
                <a:ea typeface="Calibri"/>
                <a:cs typeface="Calibri"/>
                <a:sym typeface="Calibri"/>
              </a:rPr>
              <a:t>Ο φούρνος μικροκυμάτων</a:t>
            </a:r>
            <a:endParaRPr/>
          </a:p>
          <a:p>
            <a:pPr indent="-285750" lvl="1" marL="742950" marR="0" rtl="0" algn="just">
              <a:spcBef>
                <a:spcPts val="720"/>
              </a:spcBef>
              <a:spcAft>
                <a:spcPts val="0"/>
              </a:spcAft>
              <a:buClr>
                <a:schemeClr val="lt1"/>
              </a:buClr>
              <a:buSzPts val="3600"/>
              <a:buFont typeface="Arial"/>
              <a:buChar char="–"/>
            </a:pPr>
            <a:r>
              <a:rPr b="0" i="0" lang="el-GR" sz="3600" u="none" cap="none" strike="noStrike">
                <a:solidFill>
                  <a:schemeClr val="lt1"/>
                </a:solidFill>
                <a:latin typeface="Calibri"/>
                <a:ea typeface="Calibri"/>
                <a:cs typeface="Calibri"/>
                <a:sym typeface="Calibri"/>
              </a:rPr>
              <a:t>Το wi-fi</a:t>
            </a:r>
            <a:endParaRPr b="0" i="0" sz="3600" u="none" cap="none" strike="noStrike">
              <a:solidFill>
                <a:schemeClr val="lt1"/>
              </a:solidFill>
              <a:latin typeface="Calibri"/>
              <a:ea typeface="Calibri"/>
              <a:cs typeface="Calibri"/>
              <a:sym typeface="Calibri"/>
            </a:endParaRPr>
          </a:p>
        </p:txBody>
      </p:sp>
      <p:sp>
        <p:nvSpPr>
          <p:cNvPr id="148" name="Google Shape;14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l-GR" sz="1200" u="none" cap="none" strike="noStrike">
                <a:solidFill>
                  <a:schemeClr val="lt1"/>
                </a:solidFill>
                <a:latin typeface="Calibri"/>
                <a:ea typeface="Calibri"/>
                <a:cs typeface="Calibri"/>
                <a:sym typeface="Calibri"/>
              </a:rPr>
              <a:t>Παναγιώτης Σάμιος, Φυσικός. Πειραματικό Λύκειο Ρεθύμνου</a:t>
            </a:r>
            <a:endParaRPr b="0" i="0" sz="1200" u="none" cap="none" strike="noStrik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